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6" r:id="rId20"/>
    <p:sldId id="277" r:id="rId21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35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424928" y="3681984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604334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0372343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6310" y="1664919"/>
            <a:ext cx="10679379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424928" y="3681984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604334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0372343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424928" y="3681984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604334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0372343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310" y="1307083"/>
            <a:ext cx="3575050" cy="3562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424928" y="3681984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604334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0372343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6310" y="523493"/>
            <a:ext cx="8103234" cy="1153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0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310" y="1655165"/>
            <a:ext cx="8248650" cy="4354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tndaba@jozini.gov.za" TargetMode="Externa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43280" cy="5666740"/>
          </a:xfrm>
          <a:custGeom>
            <a:avLst/>
            <a:gdLst/>
            <a:ahLst/>
            <a:cxnLst/>
            <a:rect l="l" t="t" r="r" b="b"/>
            <a:pathLst>
              <a:path w="843280" h="5666740">
                <a:moveTo>
                  <a:pt x="842772" y="0"/>
                </a:moveTo>
                <a:lnTo>
                  <a:pt x="0" y="0"/>
                </a:lnTo>
                <a:lnTo>
                  <a:pt x="0" y="5666232"/>
                </a:lnTo>
                <a:lnTo>
                  <a:pt x="842772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49729" y="897382"/>
            <a:ext cx="7407275" cy="41678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400" spc="-5" dirty="0">
                <a:latin typeface="Arial"/>
                <a:cs typeface="Arial"/>
              </a:rPr>
              <a:t>“BUILDING</a:t>
            </a:r>
            <a:r>
              <a:rPr sz="5400" spc="-30" dirty="0">
                <a:latin typeface="Arial"/>
                <a:cs typeface="Arial"/>
              </a:rPr>
              <a:t> </a:t>
            </a:r>
            <a:r>
              <a:rPr sz="5400" spc="-5" dirty="0">
                <a:latin typeface="Arial"/>
                <a:cs typeface="Arial"/>
              </a:rPr>
              <a:t>UNIT”</a:t>
            </a:r>
            <a:endParaRPr lang="en-ZA" sz="5400" spc="-5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en-ZA" sz="5400" spc="-5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en-ZA" sz="5400" spc="-5">
                <a:latin typeface="Arial"/>
                <a:cs typeface="Arial"/>
              </a:rPr>
              <a:t>PROCESS </a:t>
            </a:r>
            <a:r>
              <a:rPr lang="en-ZA" sz="5400" spc="-5" dirty="0">
                <a:latin typeface="Arial"/>
                <a:cs typeface="Arial"/>
              </a:rPr>
              <a:t>OF BUILDING PLAN SUBMISSION</a:t>
            </a:r>
            <a:endParaRPr sz="5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665225"/>
            <a:ext cx="8310245" cy="1153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7. Before submitting a plan (what </a:t>
            </a:r>
            <a:r>
              <a:rPr spc="-10" dirty="0"/>
              <a:t>needs  </a:t>
            </a:r>
            <a:r>
              <a:rPr spc="-5" dirty="0"/>
              <a:t>to be</a:t>
            </a:r>
            <a:r>
              <a:rPr spc="5" dirty="0"/>
              <a:t> </a:t>
            </a:r>
            <a:r>
              <a:rPr spc="-10" dirty="0"/>
              <a:t>done)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1922221"/>
            <a:ext cx="8325484" cy="28270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90C225"/>
              </a:buClr>
              <a:buSzPct val="78846"/>
              <a:buChar char="•"/>
              <a:tabLst>
                <a:tab pos="354965" algn="l"/>
                <a:tab pos="355600" algn="l"/>
              </a:tabLst>
            </a:pPr>
            <a:r>
              <a:rPr lang="en-US" sz="2600" dirty="0">
                <a:solidFill>
                  <a:srgbClr val="404040"/>
                </a:solidFill>
                <a:latin typeface="Arial"/>
                <a:cs typeface="Arial"/>
              </a:rPr>
              <a:t>Firstly verify the Town Planning requirement through Town Planning Department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Clr>
                <a:srgbClr val="90C225"/>
              </a:buClr>
              <a:buSzPct val="78846"/>
              <a:buFont typeface="Arial" pitchFamily="34" charset="0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This is done </a:t>
            </a:r>
            <a:r>
              <a:rPr sz="2600" dirty="0">
                <a:latin typeface="Arial"/>
                <a:cs typeface="Arial"/>
              </a:rPr>
              <a:t>at the same  </a:t>
            </a:r>
            <a:r>
              <a:rPr lang="en-US" sz="2600" dirty="0">
                <a:latin typeface="Arial"/>
                <a:cs typeface="Arial"/>
              </a:rPr>
              <a:t>office</a:t>
            </a:r>
            <a:r>
              <a:rPr sz="2600" dirty="0"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where you will submit your building</a:t>
            </a:r>
            <a:r>
              <a:rPr sz="2600" spc="-6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application.  </a:t>
            </a:r>
            <a:endParaRPr lang="en-US" sz="260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Clr>
                <a:srgbClr val="90C225"/>
              </a:buClr>
              <a:buSzPct val="78846"/>
              <a:buFont typeface="Arial" pitchFamily="34" charset="0"/>
              <a:buChar char="•"/>
              <a:tabLst>
                <a:tab pos="354965" algn="l"/>
                <a:tab pos="355600" algn="l"/>
              </a:tabLst>
            </a:pPr>
            <a:r>
              <a:rPr sz="2600" spc="-60" dirty="0">
                <a:latin typeface="Arial"/>
                <a:cs typeface="Arial"/>
              </a:rPr>
              <a:t>Your </a:t>
            </a:r>
            <a:r>
              <a:rPr sz="2600" dirty="0">
                <a:latin typeface="Arial"/>
                <a:cs typeface="Arial"/>
              </a:rPr>
              <a:t>appointed architectural professionals or our </a:t>
            </a:r>
            <a:r>
              <a:rPr sz="2600" spc="-10" dirty="0">
                <a:latin typeface="Arial"/>
                <a:cs typeface="Arial"/>
              </a:rPr>
              <a:t>staff,  </a:t>
            </a:r>
            <a:r>
              <a:rPr sz="2600" dirty="0">
                <a:latin typeface="Arial"/>
                <a:cs typeface="Arial"/>
              </a:rPr>
              <a:t>who can be reached on </a:t>
            </a:r>
            <a:r>
              <a:rPr sz="2600" spc="-5" dirty="0">
                <a:latin typeface="Arial"/>
                <a:cs typeface="Arial"/>
              </a:rPr>
              <a:t>the </a:t>
            </a:r>
            <a:r>
              <a:rPr sz="2600" dirty="0">
                <a:latin typeface="Arial"/>
                <a:cs typeface="Arial"/>
              </a:rPr>
              <a:t>telephone numbers  provided, can advise further if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spc="-15" dirty="0">
                <a:latin typeface="Arial"/>
                <a:cs typeface="Arial"/>
              </a:rPr>
              <a:t>necessary.</a:t>
            </a:r>
            <a:endParaRPr sz="2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322579"/>
            <a:ext cx="7708265" cy="1106072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12700" marR="5080">
              <a:lnSpc>
                <a:spcPts val="3840"/>
              </a:lnSpc>
              <a:spcBef>
                <a:spcPts val="1025"/>
              </a:spcBef>
            </a:pPr>
            <a:r>
              <a:rPr sz="4000" spc="-5" dirty="0"/>
              <a:t>8. What </a:t>
            </a:r>
            <a:r>
              <a:rPr lang="en-US" sz="4000" spc="-5" dirty="0"/>
              <a:t>accompanies the </a:t>
            </a:r>
            <a:r>
              <a:rPr sz="4000" spc="-5" dirty="0"/>
              <a:t>building</a:t>
            </a:r>
            <a:r>
              <a:rPr sz="4000" dirty="0"/>
              <a:t> </a:t>
            </a:r>
            <a:r>
              <a:rPr sz="4000" spc="-5" dirty="0"/>
              <a:t>plan?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756310" y="2081225"/>
            <a:ext cx="8326755" cy="446151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770"/>
              </a:spcBef>
            </a:pPr>
            <a:r>
              <a:rPr sz="2250" spc="-5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2250" spc="-5" dirty="0">
                <a:solidFill>
                  <a:srgbClr val="90C225"/>
                </a:solidFill>
                <a:latin typeface="Times New Roman"/>
                <a:cs typeface="Times New Roman"/>
              </a:rPr>
              <a:t> </a:t>
            </a:r>
            <a:r>
              <a:rPr lang="en-US" sz="2250" spc="-5" dirty="0">
                <a:solidFill>
                  <a:srgbClr val="90C225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copy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of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your </a:t>
            </a:r>
            <a:r>
              <a:rPr lang="en-US" sz="28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itle </a:t>
            </a:r>
            <a:r>
              <a:rPr lang="en-US" sz="2800" b="1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eed </a:t>
            </a:r>
            <a:r>
              <a:rPr lang="en-ZA" sz="2800" b="1" spc="-5" dirty="0">
                <a:solidFill>
                  <a:srgbClr val="FF0000"/>
                </a:solidFill>
                <a:latin typeface="Arial"/>
                <a:cs typeface="Arial"/>
              </a:rPr>
              <a:t>or Lease Agreement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as well as  generally </a:t>
            </a:r>
            <a:r>
              <a:rPr sz="2800" b="1" spc="-5" dirty="0">
                <a:solidFill>
                  <a:srgbClr val="404040"/>
                </a:solidFill>
                <a:latin typeface="Arial"/>
                <a:cs typeface="Arial"/>
              </a:rPr>
              <a:t>4 copies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of the plan on which 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new 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work is to be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clearly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shown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together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with the  application form which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you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can get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from</a:t>
            </a:r>
            <a:r>
              <a:rPr lang="en-ZA" sz="28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our  offices.</a:t>
            </a:r>
            <a:endParaRPr sz="2800" dirty="0">
              <a:latin typeface="Arial"/>
              <a:cs typeface="Arial"/>
            </a:endParaRPr>
          </a:p>
          <a:p>
            <a:pPr marL="355600" marR="641985" indent="-342900" algn="just">
              <a:lnSpc>
                <a:spcPct val="80000"/>
              </a:lnSpc>
              <a:spcBef>
                <a:spcPts val="994"/>
              </a:spcBef>
            </a:pPr>
            <a:r>
              <a:rPr sz="2250" spc="-1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2250" spc="-10" dirty="0">
                <a:solidFill>
                  <a:srgbClr val="90C2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On submission</a:t>
            </a:r>
            <a:r>
              <a:rPr lang="en-US" sz="2800" spc="-5" dirty="0">
                <a:solidFill>
                  <a:srgbClr val="404040"/>
                </a:solidFill>
                <a:latin typeface="Arial"/>
                <a:cs typeface="Arial"/>
              </a:rPr>
              <a:t>;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 a fee according to the </a:t>
            </a:r>
            <a:r>
              <a:rPr sz="2800" spc="-35" dirty="0">
                <a:solidFill>
                  <a:srgbClr val="404040"/>
                </a:solidFill>
                <a:latin typeface="Arial"/>
                <a:cs typeface="Arial"/>
              </a:rPr>
              <a:t>“</a:t>
            </a:r>
            <a:r>
              <a:rPr sz="2800" i="1" spc="-35" dirty="0">
                <a:solidFill>
                  <a:srgbClr val="FF0000"/>
                </a:solidFill>
                <a:latin typeface="Arial"/>
                <a:cs typeface="Arial"/>
              </a:rPr>
              <a:t>Tariff </a:t>
            </a:r>
            <a:r>
              <a:rPr sz="2800" i="1" spc="-5" dirty="0">
                <a:solidFill>
                  <a:srgbClr val="FF0000"/>
                </a:solidFill>
                <a:latin typeface="Arial"/>
                <a:cs typeface="Arial"/>
              </a:rPr>
              <a:t>of  </a:t>
            </a:r>
            <a:r>
              <a:rPr sz="2800" i="1" dirty="0">
                <a:solidFill>
                  <a:srgbClr val="FF0000"/>
                </a:solidFill>
                <a:latin typeface="Arial"/>
                <a:cs typeface="Arial"/>
              </a:rPr>
              <a:t>Charges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” </a:t>
            </a:r>
            <a:r>
              <a:rPr sz="2800" spc="-10" dirty="0">
                <a:solidFill>
                  <a:srgbClr val="404040"/>
                </a:solidFill>
                <a:latin typeface="Arial"/>
                <a:cs typeface="Arial"/>
              </a:rPr>
              <a:t>will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be calculated and which must </a:t>
            </a:r>
            <a:r>
              <a:rPr sz="2800" spc="-10" dirty="0">
                <a:solidFill>
                  <a:srgbClr val="404040"/>
                </a:solidFill>
                <a:latin typeface="Arial"/>
                <a:cs typeface="Arial"/>
              </a:rPr>
              <a:t>be 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paid before your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plans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can be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considered.</a:t>
            </a:r>
            <a:endParaRPr sz="2800" dirty="0">
              <a:latin typeface="Arial"/>
              <a:cs typeface="Arial"/>
            </a:endParaRPr>
          </a:p>
          <a:p>
            <a:pPr marL="355600" marR="188595" indent="-342900">
              <a:lnSpc>
                <a:spcPct val="80000"/>
              </a:lnSpc>
              <a:spcBef>
                <a:spcPts val="1000"/>
              </a:spcBef>
            </a:pPr>
            <a:r>
              <a:rPr sz="2250" spc="-1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2250" spc="-10" dirty="0">
                <a:solidFill>
                  <a:srgbClr val="90C225"/>
                </a:solidFill>
                <a:latin typeface="Times New Roman"/>
                <a:cs typeface="Times New Roman"/>
              </a:rPr>
              <a:t> </a:t>
            </a:r>
            <a:r>
              <a:rPr lang="en-US" sz="2800" b="1" spc="-5" dirty="0">
                <a:solidFill>
                  <a:srgbClr val="404040"/>
                </a:solidFill>
                <a:latin typeface="Arial"/>
                <a:cs typeface="Arial"/>
              </a:rPr>
              <a:t>NB: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only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registered architectural  professionals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can draw and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submit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your plans.  They will be familiar with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submission process and  can advise</a:t>
            </a:r>
            <a:r>
              <a:rPr sz="2800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Arial"/>
                <a:cs typeface="Arial"/>
              </a:rPr>
              <a:t>accordingly.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838276"/>
            <a:ext cx="7392034" cy="1014094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935"/>
              </a:spcBef>
            </a:pPr>
            <a:r>
              <a:rPr sz="3600" dirty="0"/>
              <a:t>9. What happened </a:t>
            </a:r>
            <a:r>
              <a:rPr sz="3600" spc="-5" dirty="0"/>
              <a:t>after </a:t>
            </a:r>
            <a:r>
              <a:rPr sz="3600" dirty="0"/>
              <a:t>submitting</a:t>
            </a:r>
            <a:r>
              <a:rPr sz="3600" spc="-140" dirty="0"/>
              <a:t> </a:t>
            </a:r>
            <a:r>
              <a:rPr sz="3600" dirty="0"/>
              <a:t>a  plan?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56310" y="2339797"/>
            <a:ext cx="8331200" cy="3993144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469900" marR="5080" indent="-457200" algn="just">
              <a:lnSpc>
                <a:spcPct val="80000"/>
              </a:lnSpc>
              <a:spcBef>
                <a:spcPts val="770"/>
              </a:spcBef>
              <a:buFont typeface="Arial" pitchFamily="34" charset="0"/>
              <a:buChar char="•"/>
            </a:pPr>
            <a:r>
              <a:rPr sz="2800" spc="-70" dirty="0">
                <a:solidFill>
                  <a:srgbClr val="404040"/>
                </a:solidFill>
                <a:latin typeface="Arial"/>
                <a:cs typeface="Arial"/>
              </a:rPr>
              <a:t>Your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plan(s)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will be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circulated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to</a:t>
            </a:r>
            <a:r>
              <a:rPr lang="en-US" sz="2800" spc="-5" dirty="0">
                <a:solidFill>
                  <a:srgbClr val="404040"/>
                </a:solidFill>
                <a:latin typeface="Arial"/>
                <a:cs typeface="Arial"/>
              </a:rPr>
              <a:t> different municipal departments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lang="en-ZA" sz="2800" spc="-5" dirty="0">
                <a:solidFill>
                  <a:srgbClr val="FF0000"/>
                </a:solidFill>
                <a:latin typeface="Arial"/>
                <a:cs typeface="Arial"/>
              </a:rPr>
              <a:t>Town Planning, fire &amp; technical service)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after which a decision  will be made to </a:t>
            </a:r>
            <a:r>
              <a:rPr sz="2800" i="1" dirty="0">
                <a:solidFill>
                  <a:srgbClr val="FF0000"/>
                </a:solidFill>
                <a:latin typeface="Arial"/>
                <a:cs typeface="Arial"/>
              </a:rPr>
              <a:t>approve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or </a:t>
            </a:r>
            <a:r>
              <a:rPr sz="2800" i="1" dirty="0">
                <a:solidFill>
                  <a:srgbClr val="FF0000"/>
                </a:solidFill>
                <a:latin typeface="Arial"/>
                <a:cs typeface="Arial"/>
              </a:rPr>
              <a:t>refuse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your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application. </a:t>
            </a:r>
            <a:endParaRPr lang="en-US" sz="280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469900" marR="5080" indent="-457200" algn="just">
              <a:lnSpc>
                <a:spcPct val="80000"/>
              </a:lnSpc>
              <a:spcBef>
                <a:spcPts val="770"/>
              </a:spcBef>
              <a:buFont typeface="Arial" pitchFamily="34" charset="0"/>
              <a:buChar char="•"/>
            </a:pP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If  your </a:t>
            </a:r>
            <a:r>
              <a:rPr sz="2800" b="1" spc="-5" dirty="0">
                <a:solidFill>
                  <a:srgbClr val="404040"/>
                </a:solidFill>
                <a:latin typeface="Arial"/>
                <a:cs typeface="Arial"/>
              </a:rPr>
              <a:t>plan is refused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you will be told why in writing  and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given an opportunity to correct the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plan so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that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it  can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be resubmitted.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If 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plan(s) is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corrected and  resubmitted within </a:t>
            </a:r>
            <a:r>
              <a:rPr sz="2800" b="1" spc="-5" dirty="0">
                <a:solidFill>
                  <a:srgbClr val="404040"/>
                </a:solidFill>
                <a:latin typeface="Arial"/>
                <a:cs typeface="Arial"/>
              </a:rPr>
              <a:t>1 </a:t>
            </a:r>
            <a:r>
              <a:rPr sz="2800" b="1" spc="-10" dirty="0">
                <a:solidFill>
                  <a:srgbClr val="404040"/>
                </a:solidFill>
                <a:latin typeface="Arial"/>
                <a:cs typeface="Arial"/>
              </a:rPr>
              <a:t>year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from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the date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on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which it  was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refused, the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owner will pay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25%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of what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he/she 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paid in a previous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approval </a:t>
            </a:r>
            <a:r>
              <a:rPr sz="2800" spc="5" dirty="0">
                <a:solidFill>
                  <a:srgbClr val="404040"/>
                </a:solidFill>
                <a:latin typeface="Arial"/>
                <a:cs typeface="Arial"/>
              </a:rPr>
              <a:t>plan. 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806958"/>
            <a:ext cx="77704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10. How long </a:t>
            </a:r>
            <a:r>
              <a:rPr sz="3600" dirty="0"/>
              <a:t>will it take to </a:t>
            </a:r>
            <a:r>
              <a:rPr sz="3600" spc="-5" dirty="0"/>
              <a:t>process</a:t>
            </a:r>
            <a:r>
              <a:rPr sz="3600" spc="-55" dirty="0"/>
              <a:t> </a:t>
            </a:r>
            <a:r>
              <a:rPr sz="3600" dirty="0"/>
              <a:t>my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56310" y="1355597"/>
            <a:ext cx="8203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21865" algn="l"/>
              </a:tabLst>
            </a:pPr>
            <a:r>
              <a:rPr sz="3600" dirty="0">
                <a:solidFill>
                  <a:srgbClr val="404040"/>
                </a:solidFill>
                <a:latin typeface="Arial"/>
                <a:cs typeface="Arial"/>
              </a:rPr>
              <a:t>building	application authorization</a:t>
            </a:r>
            <a:r>
              <a:rPr sz="3600" spc="-1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404040"/>
                </a:solidFill>
                <a:latin typeface="Arial"/>
                <a:cs typeface="Arial"/>
              </a:rPr>
              <a:t>prior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6310" y="1736783"/>
            <a:ext cx="8148320" cy="3986529"/>
          </a:xfrm>
          <a:prstGeom prst="rect">
            <a:avLst/>
          </a:prstGeom>
        </p:spPr>
        <p:txBody>
          <a:bodyPr vert="horz" wrap="square" lIns="0" tIns="179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15"/>
              </a:spcBef>
            </a:pPr>
            <a:r>
              <a:rPr sz="3600" dirty="0">
                <a:solidFill>
                  <a:srgbClr val="404040"/>
                </a:solidFill>
                <a:latin typeface="Arial"/>
                <a:cs typeface="Arial"/>
              </a:rPr>
              <a:t>to making a building</a:t>
            </a:r>
            <a:r>
              <a:rPr sz="3600" spc="-8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404040"/>
                </a:solidFill>
                <a:latin typeface="Arial"/>
                <a:cs typeface="Arial"/>
              </a:rPr>
              <a:t>authorization?</a:t>
            </a:r>
            <a:endParaRPr sz="3600" dirty="0"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1019"/>
              </a:spcBef>
            </a:pPr>
            <a:r>
              <a:rPr sz="2250" spc="-1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2250" spc="-10" dirty="0">
                <a:solidFill>
                  <a:srgbClr val="90C2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local authority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will endeavour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to provide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you  with a</a:t>
            </a:r>
            <a:r>
              <a:rPr lang="en-US" sz="2800" spc="-5" dirty="0">
                <a:solidFill>
                  <a:srgbClr val="404040"/>
                </a:solidFill>
                <a:latin typeface="Arial"/>
                <a:cs typeface="Arial"/>
              </a:rPr>
              <a:t> response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within </a:t>
            </a:r>
            <a:r>
              <a:rPr sz="2800" b="1" spc="-5" dirty="0">
                <a:solidFill>
                  <a:srgbClr val="404040"/>
                </a:solidFill>
                <a:latin typeface="Arial"/>
                <a:cs typeface="Arial"/>
              </a:rPr>
              <a:t>30 </a:t>
            </a:r>
            <a:r>
              <a:rPr sz="2800" b="1" spc="-15" dirty="0">
                <a:solidFill>
                  <a:srgbClr val="404040"/>
                </a:solidFill>
                <a:latin typeface="Arial"/>
                <a:cs typeface="Arial"/>
              </a:rPr>
              <a:t>days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of your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application 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being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 submitted.</a:t>
            </a:r>
            <a:endParaRPr sz="2800" dirty="0">
              <a:latin typeface="Arial"/>
              <a:cs typeface="Arial"/>
            </a:endParaRPr>
          </a:p>
          <a:p>
            <a:pPr marL="355600" marR="132080" indent="-342900" algn="just">
              <a:lnSpc>
                <a:spcPct val="100000"/>
              </a:lnSpc>
              <a:spcBef>
                <a:spcPts val="1010"/>
              </a:spcBef>
            </a:pPr>
            <a:r>
              <a:rPr sz="2250" spc="-1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2250" spc="-10" dirty="0">
                <a:solidFill>
                  <a:srgbClr val="90C2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When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your application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is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approved,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you will be 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contacted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to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collect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a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copy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of 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plan,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which will  have on it an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approval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stamp, and a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letter  containing important information.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56310" y="1183386"/>
            <a:ext cx="8404860" cy="54521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Only when approval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has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been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granted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may you  begin to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build.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Remember to call the </a:t>
            </a:r>
            <a:r>
              <a:rPr sz="2800" b="1" spc="-5" dirty="0">
                <a:solidFill>
                  <a:srgbClr val="404040"/>
                </a:solidFill>
                <a:latin typeface="Arial"/>
                <a:cs typeface="Arial"/>
              </a:rPr>
              <a:t>Building  Inspector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when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necessary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in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order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to 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inspect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progress. </a:t>
            </a:r>
            <a:endParaRPr lang="en-US" sz="2800" spc="-5" dirty="0">
              <a:solidFill>
                <a:srgbClr val="404040"/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This is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necessary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so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that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on  completion of 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building,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the Building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Inspector 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may issue a certificate of occupancy which  will confirm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that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the building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has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been built in  accordance with the approved plans and allow you to  use / occupy the</a:t>
            </a:r>
            <a:r>
              <a:rPr sz="2800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building.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802005" algn="l"/>
              </a:tabLst>
            </a:pP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NB:	If 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building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is less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than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500sqm = 30</a:t>
            </a:r>
            <a:r>
              <a:rPr sz="2800" spc="6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days</a:t>
            </a:r>
            <a:endParaRPr sz="2800" dirty="0">
              <a:latin typeface="Arial"/>
              <a:cs typeface="Arial"/>
            </a:endParaRPr>
          </a:p>
          <a:p>
            <a:pPr marL="3359150">
              <a:lnSpc>
                <a:spcPct val="100000"/>
              </a:lnSpc>
              <a:spcBef>
                <a:spcPts val="1015"/>
              </a:spcBef>
            </a:pP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more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than 500sqm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= 60</a:t>
            </a:r>
            <a:r>
              <a:rPr sz="28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days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1307718"/>
            <a:ext cx="6783070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3200" spc="-8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4000" spc="-80" dirty="0"/>
              <a:t>11. </a:t>
            </a:r>
            <a:r>
              <a:rPr sz="4000" spc="-5" dirty="0"/>
              <a:t>How many copies</a:t>
            </a:r>
            <a:r>
              <a:rPr lang="en-US" sz="4000" spc="-5" dirty="0"/>
              <a:t> of </a:t>
            </a:r>
            <a:r>
              <a:rPr sz="4000" spc="-5" dirty="0"/>
              <a:t> building plan</a:t>
            </a:r>
            <a:r>
              <a:rPr lang="en-US" sz="4000" spc="-5" dirty="0"/>
              <a:t>s</a:t>
            </a:r>
            <a:r>
              <a:rPr sz="4000" spc="-5" dirty="0"/>
              <a:t> need to be  submitted?</a:t>
            </a:r>
            <a:endParaRPr sz="4000" dirty="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310" y="3138830"/>
            <a:ext cx="8084184" cy="2542540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10"/>
              </a:spcBef>
            </a:pPr>
            <a:r>
              <a:rPr sz="2250" spc="-1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2250" spc="-10" dirty="0">
                <a:solidFill>
                  <a:srgbClr val="90C2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4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sets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( 2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coloured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and 2</a:t>
            </a:r>
            <a:r>
              <a:rPr sz="2800" spc="-36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black/white)</a:t>
            </a:r>
            <a:endParaRPr sz="2800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010"/>
              </a:spcBef>
            </a:pPr>
            <a:r>
              <a:rPr sz="2250" spc="-1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2250" spc="-10" dirty="0">
                <a:solidFill>
                  <a:srgbClr val="90C2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6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sets</a:t>
            </a:r>
            <a:r>
              <a:rPr sz="2800" spc="-4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(recommended)</a:t>
            </a:r>
            <a:endParaRPr sz="2800" dirty="0"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994"/>
              </a:spcBef>
            </a:pPr>
            <a:r>
              <a:rPr sz="2250" spc="-1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2250" spc="-10" dirty="0">
                <a:solidFill>
                  <a:srgbClr val="90C2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The additional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copies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recommended will assist in  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circulation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to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outside departments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for  comments or where fire plans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are</a:t>
            </a:r>
            <a:r>
              <a:rPr sz="2800" spc="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required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821562"/>
            <a:ext cx="815848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z="4000" spc="-5" dirty="0"/>
              <a:t>12. How long will it take for a plan to  lapse.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56310" y="2068448"/>
            <a:ext cx="8340725" cy="352488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55600" marR="5080" indent="-342900" algn="just">
              <a:lnSpc>
                <a:spcPct val="90000"/>
              </a:lnSpc>
              <a:spcBef>
                <a:spcPts val="430"/>
              </a:spcBef>
              <a:tabLst>
                <a:tab pos="3216275" algn="l"/>
              </a:tabLst>
            </a:pPr>
            <a:r>
              <a:rPr sz="2250" spc="-1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2250" spc="-10" dirty="0">
                <a:solidFill>
                  <a:srgbClr val="90C2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National Building Regulations and Building  Standards Act no. 103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of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1977 (NBRS) </a:t>
            </a:r>
            <a:r>
              <a:rPr lang="en-US" sz="2800" spc="-5" dirty="0">
                <a:solidFill>
                  <a:srgbClr val="404040"/>
                </a:solidFill>
                <a:latin typeface="Arial"/>
                <a:cs typeface="Arial"/>
              </a:rPr>
              <a:t>clearly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states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 that in any application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shall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lapse after  expiry of 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period of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12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months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of 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date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which  was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granted, unless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the erection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of the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building in 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question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is commenced within 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said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period or  unless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such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local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authority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extended 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said  period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at 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request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in writing of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applicant.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  </a:t>
            </a:r>
            <a:r>
              <a:rPr sz="2800" spc="-10" dirty="0">
                <a:solidFill>
                  <a:srgbClr val="FF0000"/>
                </a:solidFill>
                <a:latin typeface="Arial"/>
                <a:cs typeface="Arial"/>
              </a:rPr>
              <a:t>NBRS</a:t>
            </a:r>
            <a:r>
              <a:rPr sz="28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Arial"/>
                <a:cs typeface="Arial"/>
              </a:rPr>
              <a:t>SECTION	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7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 (4)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613663"/>
            <a:ext cx="2951480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50" spc="2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pc="20" dirty="0"/>
              <a:t>13.</a:t>
            </a:r>
            <a:r>
              <a:rPr spc="-60" dirty="0"/>
              <a:t> </a:t>
            </a:r>
            <a:r>
              <a:rPr spc="-5" dirty="0"/>
              <a:t>Decision</a:t>
            </a:r>
            <a:endParaRPr sz="295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39231" y="2228444"/>
            <a:ext cx="2636520" cy="1071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5080" indent="-61594">
              <a:lnSpc>
                <a:spcPct val="131900"/>
              </a:lnSpc>
              <a:spcBef>
                <a:spcPts val="100"/>
              </a:spcBef>
            </a:pP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proceed with</a:t>
            </a:r>
            <a:r>
              <a:rPr sz="2600" spc="-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your  construction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Only one of two</a:t>
            </a:r>
            <a:r>
              <a:rPr spc="-55" dirty="0"/>
              <a:t> </a:t>
            </a:r>
            <a:r>
              <a:rPr dirty="0"/>
              <a:t>options.</a:t>
            </a:r>
          </a:p>
          <a:p>
            <a:pPr marL="12700" marR="2321560">
              <a:lnSpc>
                <a:spcPct val="264100"/>
              </a:lnSpc>
              <a:spcBef>
                <a:spcPts val="5"/>
              </a:spcBef>
            </a:pPr>
            <a:r>
              <a:rPr dirty="0"/>
              <a:t>Ap</a:t>
            </a:r>
            <a:r>
              <a:rPr spc="5" dirty="0"/>
              <a:t>p</a:t>
            </a:r>
            <a:r>
              <a:rPr dirty="0"/>
              <a:t>rove  or  Refuse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624578" y="4320662"/>
            <a:ext cx="4456430" cy="1595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121535" indent="33020">
              <a:lnSpc>
                <a:spcPct val="132000"/>
              </a:lnSpc>
              <a:spcBef>
                <a:spcPts val="100"/>
              </a:spcBef>
              <a:tabLst>
                <a:tab pos="1022985" algn="l"/>
              </a:tabLst>
            </a:pP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to resubmit</a:t>
            </a:r>
            <a:r>
              <a:rPr sz="2600" spc="-8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and  repay	building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submission fees in full</a:t>
            </a:r>
            <a:r>
              <a:rPr sz="2600" spc="-6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amount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83892" y="1912620"/>
            <a:ext cx="1650492" cy="1403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83892" y="4072128"/>
            <a:ext cx="2342387" cy="14264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56615" y="691150"/>
            <a:ext cx="8444230" cy="2168671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15. OFFICE</a:t>
            </a:r>
            <a:r>
              <a:rPr sz="2200" b="1" spc="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Arial"/>
                <a:cs typeface="Arial"/>
              </a:rPr>
              <a:t>HOURS</a:t>
            </a:r>
            <a:endParaRPr sz="2200" dirty="0">
              <a:latin typeface="Arial"/>
              <a:cs typeface="Arial"/>
            </a:endParaRPr>
          </a:p>
          <a:p>
            <a:pPr marL="354965" marR="5080" indent="-342900">
              <a:lnSpc>
                <a:spcPct val="8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750" spc="1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1750" spc="10" dirty="0">
                <a:solidFill>
                  <a:srgbClr val="90C225"/>
                </a:solidFill>
                <a:latin typeface="Times New Roman"/>
                <a:cs typeface="Times New Roman"/>
              </a:rPr>
              <a:t>	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Building </a:t>
            </a: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Applications may be submitted to the </a:t>
            </a:r>
            <a:r>
              <a:rPr lang="en-ZA" sz="2200" b="1" spc="-5" dirty="0" err="1">
                <a:solidFill>
                  <a:srgbClr val="404040"/>
                </a:solidFill>
                <a:latin typeface="Arial"/>
                <a:cs typeface="Arial"/>
              </a:rPr>
              <a:t>Jozini</a:t>
            </a: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Municipality </a:t>
            </a: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Offices: </a:t>
            </a:r>
            <a:r>
              <a:rPr lang="en-ZA" sz="2200" b="1" spc="-15" dirty="0">
                <a:solidFill>
                  <a:srgbClr val="C00000"/>
                </a:solidFill>
                <a:latin typeface="Arial"/>
                <a:cs typeface="Arial"/>
              </a:rPr>
              <a:t>PLANNING AMD ECONOMIC DEVELOPMENT SERVICES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1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00" b="1" u="heavy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Arial"/>
                <a:cs typeface="Arial"/>
              </a:rPr>
              <a:t>between </a:t>
            </a:r>
            <a:r>
              <a:rPr sz="2200" b="1" u="heavy" spc="-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Arial"/>
                <a:cs typeface="Arial"/>
              </a:rPr>
              <a:t>the </a:t>
            </a:r>
            <a:r>
              <a:rPr sz="2200" b="1" u="heavy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Arial"/>
                <a:cs typeface="Arial"/>
              </a:rPr>
              <a:t>following</a:t>
            </a:r>
            <a:r>
              <a:rPr sz="2200" b="1" u="heavy" spc="4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Arial"/>
                <a:cs typeface="Arial"/>
              </a:rPr>
              <a:t> </a:t>
            </a:r>
            <a:r>
              <a:rPr sz="2200" b="1" u="heavy" spc="-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Arial"/>
                <a:cs typeface="Arial"/>
              </a:rPr>
              <a:t>hours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57573" y="3206383"/>
            <a:ext cx="1473200" cy="121158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  <a:tabLst>
                <a:tab pos="494665" algn="l"/>
                <a:tab pos="1367155" algn="l"/>
              </a:tabLst>
            </a:pP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:	8:</a:t>
            </a:r>
            <a:r>
              <a:rPr lang="en-US" sz="2200" b="1" spc="-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0	-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495300" algn="l"/>
              </a:tabLst>
            </a:pPr>
            <a:r>
              <a:rPr sz="2200" b="1" spc="-5" dirty="0">
                <a:solidFill>
                  <a:srgbClr val="FF0000"/>
                </a:solidFill>
                <a:latin typeface="Arial"/>
                <a:cs typeface="Arial"/>
              </a:rPr>
              <a:t>:	12:30</a:t>
            </a:r>
            <a:r>
              <a:rPr sz="22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  <a:tabLst>
                <a:tab pos="495300" algn="l"/>
                <a:tab pos="1287780" algn="l"/>
              </a:tabLst>
            </a:pP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:	8:30	-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60821" y="3206383"/>
            <a:ext cx="817244" cy="121158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65"/>
              </a:spcBef>
            </a:pP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lang="en-ZA" sz="2200" b="1" spc="-5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:</a:t>
            </a:r>
            <a:r>
              <a:rPr lang="en-ZA" sz="2200" b="1" spc="-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2200" b="1" spc="-5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2200" b="1" spc="-5" dirty="0">
                <a:solidFill>
                  <a:srgbClr val="FF0000"/>
                </a:solidFill>
                <a:latin typeface="Arial"/>
                <a:cs typeface="Arial"/>
              </a:rPr>
              <a:t>13-00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14-00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6615" y="3206383"/>
            <a:ext cx="2838450" cy="160591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65"/>
              </a:spcBef>
            </a:pP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Monday to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Thursday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2200" b="1" spc="-5" dirty="0">
                <a:solidFill>
                  <a:srgbClr val="FF0000"/>
                </a:solidFill>
                <a:latin typeface="Arial"/>
                <a:cs typeface="Arial"/>
              </a:rPr>
              <a:t>Lunch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Friday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Enquiries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6615" y="4784750"/>
            <a:ext cx="5593715" cy="1218282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200" spc="-30" dirty="0">
                <a:solidFill>
                  <a:srgbClr val="404040"/>
                </a:solidFill>
                <a:latin typeface="Arial"/>
                <a:cs typeface="Arial"/>
              </a:rPr>
              <a:t>Telephone </a:t>
            </a: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No .: 035 </a:t>
            </a:r>
            <a:r>
              <a:rPr lang="en-ZA" sz="2200" spc="-5" dirty="0">
                <a:solidFill>
                  <a:srgbClr val="404040"/>
                </a:solidFill>
                <a:latin typeface="Arial"/>
                <a:cs typeface="Arial"/>
              </a:rPr>
              <a:t>572 1292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  <a:tabLst>
                <a:tab pos="1918970" algn="l"/>
              </a:tabLst>
            </a:pP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Email</a:t>
            </a:r>
            <a:r>
              <a:rPr sz="2200" spc="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address	: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lang="en-ZA" sz="2200" u="heavy" spc="-5" dirty="0">
                <a:solidFill>
                  <a:srgbClr val="99C93B"/>
                </a:solidFill>
                <a:uFill>
                  <a:solidFill>
                    <a:srgbClr val="99C93B"/>
                  </a:solidFill>
                </a:uFill>
                <a:latin typeface="Arial"/>
                <a:cs typeface="Arial"/>
                <a:hlinkClick r:id="rId2"/>
              </a:rPr>
              <a:t>tndaba@jozini.gov.za</a:t>
            </a:r>
            <a:endParaRPr lang="en-ZA" sz="2200" u="heavy" spc="-5" dirty="0">
              <a:solidFill>
                <a:srgbClr val="99C93B"/>
              </a:solidFill>
              <a:uFill>
                <a:solidFill>
                  <a:srgbClr val="99C93B"/>
                </a:solidFill>
              </a:u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  <a:tabLst>
                <a:tab pos="1918970" algn="l"/>
              </a:tabLst>
            </a:pPr>
            <a:r>
              <a:rPr lang="en-ZA" sz="2200" u="heavy" spc="-5" dirty="0">
                <a:solidFill>
                  <a:srgbClr val="99C93B"/>
                </a:solidFill>
                <a:uFill>
                  <a:solidFill>
                    <a:srgbClr val="99C93B"/>
                  </a:solidFill>
                </a:uFill>
                <a:latin typeface="Arial"/>
                <a:cs typeface="Arial"/>
              </a:rPr>
              <a:t>	: lndlovu@jozini.gov.za</a:t>
            </a:r>
            <a:endParaRPr sz="2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2"/>
            <a:ext cx="12145512" cy="65717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954150"/>
            <a:ext cx="8554720" cy="39433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5080" indent="-342900">
              <a:lnSpc>
                <a:spcPts val="2400"/>
              </a:lnSpc>
              <a:spcBef>
                <a:spcPts val="675"/>
              </a:spcBef>
            </a:pPr>
            <a:r>
              <a:rPr sz="200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2000" dirty="0">
                <a:solidFill>
                  <a:srgbClr val="90C225"/>
                </a:solidFill>
                <a:latin typeface="Times New Roman"/>
                <a:cs typeface="Times New Roman"/>
              </a:rPr>
              <a:t> </a:t>
            </a:r>
            <a:r>
              <a:rPr sz="2500" spc="-20" dirty="0"/>
              <a:t>LEGISLATIVE </a:t>
            </a:r>
            <a:r>
              <a:rPr sz="2500" spc="-30" dirty="0"/>
              <a:t>MANDATE </a:t>
            </a:r>
            <a:r>
              <a:rPr sz="2500" spc="-5" dirty="0"/>
              <a:t>OF</a:t>
            </a:r>
            <a:r>
              <a:rPr lang="en-ZA" sz="2500" spc="-5" dirty="0"/>
              <a:t> BUILDING </a:t>
            </a:r>
            <a:r>
              <a:rPr sz="2500" spc="-5" dirty="0"/>
              <a:t>UNIT </a:t>
            </a:r>
            <a:endParaRPr sz="25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310" y="1696034"/>
            <a:ext cx="8596630" cy="4631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485"/>
              </a:lnSpc>
              <a:spcBef>
                <a:spcPts val="105"/>
              </a:spcBef>
            </a:pP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Is to educate the community on building plan</a:t>
            </a:r>
            <a:r>
              <a:rPr sz="2300" spc="-229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submission</a:t>
            </a:r>
            <a:endParaRPr sz="2300" dirty="0">
              <a:latin typeface="Arial"/>
              <a:cs typeface="Arial"/>
            </a:endParaRPr>
          </a:p>
          <a:p>
            <a:pPr marL="12700">
              <a:lnSpc>
                <a:spcPts val="2485"/>
              </a:lnSpc>
            </a:pP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processes relating</a:t>
            </a:r>
            <a:r>
              <a:rPr sz="2300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to:</a:t>
            </a:r>
            <a:endParaRPr sz="2300" dirty="0">
              <a:latin typeface="Arial"/>
              <a:cs typeface="Arial"/>
            </a:endParaRPr>
          </a:p>
          <a:p>
            <a:pPr marL="527685" marR="337820" indent="-515620">
              <a:lnSpc>
                <a:spcPct val="80000"/>
              </a:lnSpc>
              <a:spcBef>
                <a:spcPts val="994"/>
              </a:spcBef>
              <a:buClr>
                <a:srgbClr val="90C225"/>
              </a:buClr>
              <a:buSzPct val="78260"/>
              <a:buAutoNum type="arabicPeriod"/>
              <a:tabLst>
                <a:tab pos="527685" algn="l"/>
                <a:tab pos="528320" algn="l"/>
              </a:tabLst>
            </a:pP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Legislative mandate of(NBRS ACT): </a:t>
            </a:r>
            <a:r>
              <a:rPr sz="2300" spc="-20" dirty="0">
                <a:solidFill>
                  <a:srgbClr val="404040"/>
                </a:solidFill>
                <a:latin typeface="Arial"/>
                <a:cs typeface="Arial"/>
              </a:rPr>
              <a:t>(NATIONAL</a:t>
            </a:r>
            <a:r>
              <a:rPr sz="2300" spc="-3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BUILDING  </a:t>
            </a:r>
            <a:r>
              <a:rPr sz="2300" spc="-15" dirty="0">
                <a:solidFill>
                  <a:srgbClr val="404040"/>
                </a:solidFill>
                <a:latin typeface="Arial"/>
                <a:cs typeface="Arial"/>
              </a:rPr>
              <a:t>REGULATION </a:t>
            </a:r>
            <a:r>
              <a:rPr sz="2300" spc="-20" dirty="0">
                <a:solidFill>
                  <a:srgbClr val="404040"/>
                </a:solidFill>
                <a:latin typeface="Arial"/>
                <a:cs typeface="Arial"/>
              </a:rPr>
              <a:t>STANDARD </a:t>
            </a: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- ACT 103 of</a:t>
            </a:r>
            <a:r>
              <a:rPr sz="2300" spc="-254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1977)</a:t>
            </a:r>
            <a:endParaRPr sz="2300" dirty="0">
              <a:latin typeface="Arial"/>
              <a:cs typeface="Arial"/>
            </a:endParaRPr>
          </a:p>
          <a:p>
            <a:pPr marL="527685" indent="-515620">
              <a:lnSpc>
                <a:spcPts val="2485"/>
              </a:lnSpc>
              <a:spcBef>
                <a:spcPts val="445"/>
              </a:spcBef>
              <a:buClr>
                <a:srgbClr val="90C225"/>
              </a:buClr>
              <a:buSzPct val="78260"/>
              <a:buAutoNum type="arabicPeriod"/>
              <a:tabLst>
                <a:tab pos="527685" algn="l"/>
                <a:tab pos="528320" algn="l"/>
              </a:tabLst>
            </a:pP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Why should property owners need to submit plans to the</a:t>
            </a:r>
            <a:r>
              <a:rPr sz="2300" spc="-2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Local</a:t>
            </a:r>
            <a:endParaRPr sz="2300" dirty="0">
              <a:latin typeface="Arial"/>
              <a:cs typeface="Arial"/>
            </a:endParaRPr>
          </a:p>
          <a:p>
            <a:pPr marL="527685">
              <a:lnSpc>
                <a:spcPts val="2485"/>
              </a:lnSpc>
            </a:pP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council.</a:t>
            </a:r>
            <a:endParaRPr sz="2300" dirty="0">
              <a:latin typeface="Arial"/>
              <a:cs typeface="Arial"/>
            </a:endParaRPr>
          </a:p>
          <a:p>
            <a:pPr marL="527685" marR="250190" indent="-515620">
              <a:lnSpc>
                <a:spcPts val="2210"/>
              </a:lnSpc>
              <a:spcBef>
                <a:spcPts val="990"/>
              </a:spcBef>
              <a:buClr>
                <a:srgbClr val="90C225"/>
              </a:buClr>
              <a:buSzPct val="78260"/>
              <a:buAutoNum type="arabicPeriod" startAt="3"/>
              <a:tabLst>
                <a:tab pos="527685" algn="l"/>
                <a:tab pos="528320" algn="l"/>
              </a:tabLst>
            </a:pPr>
            <a:r>
              <a:rPr sz="2300" dirty="0">
                <a:latin typeface="Arial"/>
                <a:cs typeface="Arial"/>
              </a:rPr>
              <a:t>Why is it necessary to obtain </a:t>
            </a:r>
            <a:r>
              <a:rPr lang="en-US" sz="2300" spc="-5" dirty="0">
                <a:latin typeface="Arial"/>
                <a:cs typeface="Arial"/>
              </a:rPr>
              <a:t>T</a:t>
            </a:r>
            <a:r>
              <a:rPr sz="2300" spc="-5" dirty="0">
                <a:latin typeface="Arial"/>
                <a:cs typeface="Arial"/>
              </a:rPr>
              <a:t>own </a:t>
            </a:r>
            <a:r>
              <a:rPr sz="2300" dirty="0">
                <a:latin typeface="Arial"/>
                <a:cs typeface="Arial"/>
              </a:rPr>
              <a:t>Planning </a:t>
            </a:r>
            <a:r>
              <a:rPr sz="2300" spc="-5" dirty="0">
                <a:latin typeface="Arial"/>
                <a:cs typeface="Arial"/>
              </a:rPr>
              <a:t>authority </a:t>
            </a:r>
            <a:r>
              <a:rPr sz="2300" dirty="0">
                <a:latin typeface="Arial"/>
                <a:cs typeface="Arial"/>
              </a:rPr>
              <a:t>prior</a:t>
            </a:r>
            <a:r>
              <a:rPr sz="2300" spc="-19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to  making a building</a:t>
            </a:r>
            <a:r>
              <a:rPr sz="2300" spc="-9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application?</a:t>
            </a:r>
          </a:p>
          <a:p>
            <a:pPr marL="527685" marR="411480" indent="-515620">
              <a:lnSpc>
                <a:spcPts val="2210"/>
              </a:lnSpc>
              <a:spcBef>
                <a:spcPts val="990"/>
              </a:spcBef>
              <a:buClr>
                <a:srgbClr val="90C225"/>
              </a:buClr>
              <a:buSzPct val="78260"/>
              <a:buAutoNum type="arabicPeriod" startAt="3"/>
              <a:tabLst>
                <a:tab pos="527685" algn="l"/>
                <a:tab pos="528320" algn="l"/>
              </a:tabLst>
            </a:pPr>
            <a:r>
              <a:rPr sz="2300" dirty="0">
                <a:latin typeface="Arial"/>
                <a:cs typeface="Arial"/>
              </a:rPr>
              <a:t>Spluma ( A</a:t>
            </a:r>
            <a:r>
              <a:rPr lang="en-US" sz="2300" dirty="0">
                <a:latin typeface="Arial"/>
                <a:cs typeface="Arial"/>
              </a:rPr>
              <a:t>lignment with</a:t>
            </a:r>
            <a:r>
              <a:rPr sz="2300" dirty="0">
                <a:latin typeface="Arial"/>
                <a:cs typeface="Arial"/>
              </a:rPr>
              <a:t> Spatial </a:t>
            </a:r>
            <a:r>
              <a:rPr sz="2300" spc="-5" dirty="0">
                <a:latin typeface="Arial"/>
                <a:cs typeface="Arial"/>
              </a:rPr>
              <a:t>Development  </a:t>
            </a:r>
            <a:r>
              <a:rPr sz="2300" dirty="0">
                <a:latin typeface="Arial"/>
                <a:cs typeface="Arial"/>
              </a:rPr>
              <a:t>Framework, Local Areas plans and site </a:t>
            </a:r>
            <a:r>
              <a:rPr sz="2300" spc="-5" dirty="0">
                <a:latin typeface="Arial"/>
                <a:cs typeface="Arial"/>
              </a:rPr>
              <a:t>development</a:t>
            </a:r>
            <a:r>
              <a:rPr sz="2300" spc="-33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plans)</a:t>
            </a:r>
          </a:p>
          <a:p>
            <a:pPr marL="527685" indent="-515620">
              <a:lnSpc>
                <a:spcPct val="100000"/>
              </a:lnSpc>
              <a:spcBef>
                <a:spcPts val="459"/>
              </a:spcBef>
              <a:buClr>
                <a:srgbClr val="90C225"/>
              </a:buClr>
              <a:buSzPct val="78260"/>
              <a:buAutoNum type="arabicPeriod" startAt="3"/>
              <a:tabLst>
                <a:tab pos="527685" algn="l"/>
                <a:tab pos="528320" algn="l"/>
              </a:tabLst>
            </a:pP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Who can draw plans</a:t>
            </a:r>
            <a:r>
              <a:rPr sz="2300" spc="-1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?</a:t>
            </a:r>
            <a:endParaRPr sz="2300" dirty="0">
              <a:latin typeface="Arial"/>
              <a:cs typeface="Arial"/>
            </a:endParaRPr>
          </a:p>
          <a:p>
            <a:pPr marL="527685" indent="-515620">
              <a:lnSpc>
                <a:spcPct val="100000"/>
              </a:lnSpc>
              <a:spcBef>
                <a:spcPts val="459"/>
              </a:spcBef>
              <a:buClr>
                <a:srgbClr val="90C225"/>
              </a:buClr>
              <a:buSzPct val="78260"/>
              <a:buAutoNum type="arabicPeriod" startAt="3"/>
              <a:tabLst>
                <a:tab pos="527685" algn="l"/>
                <a:tab pos="528320" algn="l"/>
              </a:tabLst>
            </a:pPr>
            <a:r>
              <a:rPr sz="2300" dirty="0">
                <a:solidFill>
                  <a:srgbClr val="FF0000"/>
                </a:solidFill>
                <a:latin typeface="Arial"/>
                <a:cs typeface="Arial"/>
              </a:rPr>
              <a:t>What need approval</a:t>
            </a:r>
            <a:r>
              <a:rPr sz="2300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rgbClr val="FF0000"/>
                </a:solidFill>
                <a:latin typeface="Arial"/>
                <a:cs typeface="Arial"/>
              </a:rPr>
              <a:t>?</a:t>
            </a:r>
          </a:p>
          <a:p>
            <a:pPr marL="527685" indent="-515620">
              <a:lnSpc>
                <a:spcPct val="100000"/>
              </a:lnSpc>
              <a:spcBef>
                <a:spcPts val="445"/>
              </a:spcBef>
              <a:buClr>
                <a:srgbClr val="90C225"/>
              </a:buClr>
              <a:buSzPct val="78260"/>
              <a:buAutoNum type="arabicPeriod" startAt="3"/>
              <a:tabLst>
                <a:tab pos="527685" algn="l"/>
                <a:tab pos="528320" algn="l"/>
              </a:tabLst>
            </a:pP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Before submit a plan (what needs to be</a:t>
            </a:r>
            <a:r>
              <a:rPr sz="2300" spc="-204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rgbClr val="404040"/>
                </a:solidFill>
                <a:latin typeface="Arial"/>
                <a:cs typeface="Arial"/>
              </a:rPr>
              <a:t>done)</a:t>
            </a:r>
            <a:endParaRPr sz="2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6310" y="1664919"/>
            <a:ext cx="30448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>
                <a:solidFill>
                  <a:srgbClr val="404040"/>
                </a:solidFill>
                <a:latin typeface="Arial"/>
                <a:cs typeface="Arial"/>
              </a:rPr>
              <a:t>Thank</a:t>
            </a:r>
            <a:r>
              <a:rPr sz="4800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404040"/>
                </a:solidFill>
                <a:latin typeface="Arial"/>
                <a:cs typeface="Arial"/>
              </a:rPr>
              <a:t>you.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12058" y="3314827"/>
            <a:ext cx="34461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>
                <a:solidFill>
                  <a:srgbClr val="404040"/>
                </a:solidFill>
                <a:latin typeface="Arial"/>
                <a:cs typeface="Arial"/>
              </a:rPr>
              <a:t>Ngiyabonga.</a:t>
            </a:r>
            <a:endParaRPr sz="4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56310" y="681423"/>
            <a:ext cx="7867650" cy="4576509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81000" indent="-368935">
              <a:lnSpc>
                <a:spcPct val="100000"/>
              </a:lnSpc>
              <a:spcBef>
                <a:spcPts val="475"/>
              </a:spcBef>
              <a:buAutoNum type="arabicPeriod" startAt="8"/>
              <a:tabLst>
                <a:tab pos="381635" algn="l"/>
              </a:tabLst>
            </a:pP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What do I need to submit with a building</a:t>
            </a:r>
            <a:r>
              <a:rPr sz="2600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plan?</a:t>
            </a:r>
            <a:endParaRPr sz="2600" dirty="0">
              <a:latin typeface="Arial"/>
              <a:cs typeface="Arial"/>
            </a:endParaRPr>
          </a:p>
          <a:p>
            <a:pPr marL="381000" indent="-368935">
              <a:lnSpc>
                <a:spcPct val="100000"/>
              </a:lnSpc>
              <a:spcBef>
                <a:spcPts val="375"/>
              </a:spcBef>
              <a:buAutoNum type="arabicPeriod" startAt="8"/>
              <a:tabLst>
                <a:tab pos="381635" algn="l"/>
              </a:tabLst>
            </a:pP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What happened after submitting a</a:t>
            </a:r>
            <a:r>
              <a:rPr sz="2600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plan?</a:t>
            </a:r>
            <a:endParaRPr sz="2600" dirty="0">
              <a:latin typeface="Arial"/>
              <a:cs typeface="Arial"/>
            </a:endParaRPr>
          </a:p>
          <a:p>
            <a:pPr marL="12700" marR="492125">
              <a:lnSpc>
                <a:spcPts val="2500"/>
              </a:lnSpc>
              <a:spcBef>
                <a:spcPts val="969"/>
              </a:spcBef>
              <a:buAutoNum type="arabicPeriod" startAt="8"/>
              <a:tabLst>
                <a:tab pos="564515" algn="l"/>
              </a:tabLst>
            </a:pP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How long </a:t>
            </a:r>
            <a:r>
              <a:rPr lang="en-US" sz="2600" dirty="0">
                <a:solidFill>
                  <a:srgbClr val="404040"/>
                </a:solidFill>
                <a:latin typeface="Arial"/>
                <a:cs typeface="Arial"/>
              </a:rPr>
              <a:t>does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 it take </a:t>
            </a:r>
            <a:r>
              <a:rPr sz="2600" spc="-5" dirty="0">
                <a:solidFill>
                  <a:srgbClr val="404040"/>
                </a:solidFill>
                <a:latin typeface="Arial"/>
                <a:cs typeface="Arial"/>
              </a:rPr>
              <a:t>to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process my building  application authorization prior to making a building  authorization?</a:t>
            </a:r>
            <a:endParaRPr sz="2600" dirty="0">
              <a:latin typeface="Arial"/>
              <a:cs typeface="Arial"/>
            </a:endParaRPr>
          </a:p>
          <a:p>
            <a:pPr marL="12700" marR="5080">
              <a:lnSpc>
                <a:spcPct val="80000"/>
              </a:lnSpc>
              <a:spcBef>
                <a:spcPts val="1025"/>
              </a:spcBef>
              <a:buAutoNum type="arabicPeriod" startAt="8"/>
              <a:tabLst>
                <a:tab pos="449580" algn="l"/>
              </a:tabLst>
            </a:pP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How many copies </a:t>
            </a:r>
            <a:r>
              <a:rPr lang="en-US" sz="2600" dirty="0">
                <a:solidFill>
                  <a:srgbClr val="404040"/>
                </a:solidFill>
                <a:latin typeface="Arial"/>
                <a:cs typeface="Arial"/>
              </a:rPr>
              <a:t>of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building plan needs to</a:t>
            </a:r>
            <a:r>
              <a:rPr sz="2600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be  submitted?</a:t>
            </a:r>
            <a:endParaRPr sz="2600" dirty="0">
              <a:latin typeface="Arial"/>
              <a:cs typeface="Arial"/>
            </a:endParaRPr>
          </a:p>
          <a:p>
            <a:pPr marL="564515" indent="-552450">
              <a:lnSpc>
                <a:spcPct val="100000"/>
              </a:lnSpc>
              <a:spcBef>
                <a:spcPts val="370"/>
              </a:spcBef>
              <a:buAutoNum type="arabicPeriod" startAt="8"/>
              <a:tabLst>
                <a:tab pos="565150" algn="l"/>
              </a:tabLst>
            </a:pP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Decision (2 decisions approve or</a:t>
            </a:r>
            <a:r>
              <a:rPr sz="2600" spc="-6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refuse)</a:t>
            </a:r>
            <a:endParaRPr sz="2600" dirty="0">
              <a:latin typeface="Arial"/>
              <a:cs typeface="Arial"/>
            </a:endParaRPr>
          </a:p>
          <a:p>
            <a:pPr marL="563880" indent="-551815">
              <a:lnSpc>
                <a:spcPct val="100000"/>
              </a:lnSpc>
              <a:spcBef>
                <a:spcPts val="375"/>
              </a:spcBef>
              <a:buAutoNum type="arabicPeriod" startAt="8"/>
              <a:tabLst>
                <a:tab pos="564515" algn="l"/>
              </a:tabLst>
            </a:pP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How long will it takes for a plan to</a:t>
            </a:r>
            <a:r>
              <a:rPr sz="2600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lapse.</a:t>
            </a:r>
            <a:endParaRPr sz="2600" dirty="0">
              <a:latin typeface="Arial"/>
              <a:cs typeface="Arial"/>
            </a:endParaRPr>
          </a:p>
          <a:p>
            <a:pPr marL="563880" indent="-551815">
              <a:lnSpc>
                <a:spcPct val="100000"/>
              </a:lnSpc>
              <a:spcBef>
                <a:spcPts val="390"/>
              </a:spcBef>
              <a:buAutoNum type="arabicPeriod" startAt="8"/>
              <a:tabLst>
                <a:tab pos="564515" algn="l"/>
              </a:tabLst>
            </a:pPr>
            <a:r>
              <a:rPr sz="2600" spc="-10" dirty="0">
                <a:solidFill>
                  <a:srgbClr val="404040"/>
                </a:solidFill>
                <a:latin typeface="Arial"/>
                <a:cs typeface="Arial"/>
              </a:rPr>
              <a:t>Office</a:t>
            </a:r>
            <a:r>
              <a:rPr sz="2600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hours.</a:t>
            </a:r>
            <a:endParaRPr sz="2600" dirty="0">
              <a:latin typeface="Arial"/>
              <a:cs typeface="Arial"/>
            </a:endParaRPr>
          </a:p>
          <a:p>
            <a:pPr marL="563880" indent="-551815">
              <a:lnSpc>
                <a:spcPct val="100000"/>
              </a:lnSpc>
              <a:spcBef>
                <a:spcPts val="370"/>
              </a:spcBef>
              <a:buAutoNum type="arabicPeriod" startAt="8"/>
              <a:tabLst>
                <a:tab pos="564515" algn="l"/>
              </a:tabLst>
            </a:pP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Building plan processes.(Diagram)</a:t>
            </a:r>
            <a:endParaRPr sz="2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4293" y="1347342"/>
            <a:ext cx="8412480" cy="137223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756285" marR="5080" indent="-744220">
              <a:lnSpc>
                <a:spcPct val="80000"/>
              </a:lnSpc>
              <a:spcBef>
                <a:spcPts val="910"/>
              </a:spcBef>
              <a:tabLst>
                <a:tab pos="756285" algn="l"/>
              </a:tabLst>
            </a:pPr>
            <a:r>
              <a:rPr sz="2700" spc="5" dirty="0">
                <a:solidFill>
                  <a:srgbClr val="90C225"/>
                </a:solidFill>
                <a:latin typeface="Trebuchet MS"/>
                <a:cs typeface="Trebuchet MS"/>
              </a:rPr>
              <a:t>1.	</a:t>
            </a:r>
            <a:r>
              <a:rPr sz="3400" spc="-40" dirty="0">
                <a:latin typeface="Trebuchet MS"/>
                <a:cs typeface="Trebuchet MS"/>
              </a:rPr>
              <a:t>LEGISLATIVE </a:t>
            </a:r>
            <a:r>
              <a:rPr sz="3400" spc="-50" dirty="0">
                <a:latin typeface="Trebuchet MS"/>
                <a:cs typeface="Trebuchet MS"/>
              </a:rPr>
              <a:t>MANDATE: </a:t>
            </a:r>
            <a:r>
              <a:rPr sz="3400" spc="-40" dirty="0">
                <a:latin typeface="Trebuchet MS"/>
                <a:cs typeface="Trebuchet MS"/>
              </a:rPr>
              <a:t>(NATIONAL  </a:t>
            </a:r>
            <a:r>
              <a:rPr sz="3400" spc="-5" dirty="0">
                <a:latin typeface="Trebuchet MS"/>
                <a:cs typeface="Trebuchet MS"/>
              </a:rPr>
              <a:t>BUILDING </a:t>
            </a:r>
            <a:r>
              <a:rPr sz="3400" spc="-40" dirty="0">
                <a:latin typeface="Trebuchet MS"/>
                <a:cs typeface="Trebuchet MS"/>
              </a:rPr>
              <a:t>REGULATION </a:t>
            </a:r>
            <a:r>
              <a:rPr sz="3400" spc="-45" dirty="0">
                <a:latin typeface="Trebuchet MS"/>
                <a:cs typeface="Trebuchet MS"/>
              </a:rPr>
              <a:t>STANDARD </a:t>
            </a:r>
            <a:r>
              <a:rPr sz="3400" spc="-5" dirty="0">
                <a:latin typeface="Trebuchet MS"/>
                <a:cs typeface="Trebuchet MS"/>
              </a:rPr>
              <a:t>-</a:t>
            </a:r>
            <a:r>
              <a:rPr sz="3400" spc="-80" dirty="0">
                <a:latin typeface="Trebuchet MS"/>
                <a:cs typeface="Trebuchet MS"/>
              </a:rPr>
              <a:t> </a:t>
            </a:r>
            <a:r>
              <a:rPr sz="3400" spc="-5" dirty="0">
                <a:latin typeface="Trebuchet MS"/>
                <a:cs typeface="Trebuchet MS"/>
              </a:rPr>
              <a:t>ACT  103 of</a:t>
            </a:r>
            <a:r>
              <a:rPr sz="3400" spc="15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1977)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4293" y="2758820"/>
            <a:ext cx="8442325" cy="346030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404040"/>
                </a:solidFill>
                <a:latin typeface="Trebuchet MS"/>
                <a:cs typeface="Trebuchet MS"/>
              </a:rPr>
              <a:t>Is to 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provide </a:t>
            </a:r>
            <a:r>
              <a:rPr sz="2200" spc="-5" dirty="0">
                <a:solidFill>
                  <a:srgbClr val="404040"/>
                </a:solidFill>
                <a:latin typeface="Trebuchet MS"/>
                <a:cs typeface="Trebuchet MS"/>
              </a:rPr>
              <a:t>a 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uniformity </a:t>
            </a:r>
            <a:r>
              <a:rPr sz="2200" spc="-5" dirty="0">
                <a:solidFill>
                  <a:srgbClr val="404040"/>
                </a:solidFill>
                <a:latin typeface="Trebuchet MS"/>
                <a:cs typeface="Trebuchet MS"/>
              </a:rPr>
              <a:t>in </a:t>
            </a:r>
            <a:r>
              <a:rPr sz="2200" b="1" i="1" spc="-5" dirty="0">
                <a:solidFill>
                  <a:srgbClr val="404040"/>
                </a:solidFill>
                <a:latin typeface="Trebuchet MS"/>
                <a:cs typeface="Trebuchet MS"/>
              </a:rPr>
              <a:t>the law </a:t>
            </a:r>
            <a:r>
              <a:rPr sz="2200" spc="-5" dirty="0">
                <a:solidFill>
                  <a:srgbClr val="404040"/>
                </a:solidFill>
                <a:latin typeface="Trebuchet MS"/>
                <a:cs typeface="Trebuchet MS"/>
              </a:rPr>
              <a:t>relating</a:t>
            </a:r>
            <a:r>
              <a:rPr sz="2200" spc="5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to:</a:t>
            </a:r>
            <a:endParaRPr sz="2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100" dirty="0">
              <a:latin typeface="Times New Roman"/>
              <a:cs typeface="Times New Roman"/>
            </a:endParaRPr>
          </a:p>
          <a:p>
            <a:pPr marL="355600" indent="-342900">
              <a:lnSpc>
                <a:spcPts val="2375"/>
              </a:lnSpc>
              <a:spcBef>
                <a:spcPts val="5"/>
              </a:spcBef>
              <a:buClr>
                <a:srgbClr val="90C225"/>
              </a:buClr>
              <a:buSzPct val="7954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404040"/>
                </a:solidFill>
                <a:latin typeface="Trebuchet MS"/>
                <a:cs typeface="Trebuchet MS"/>
              </a:rPr>
              <a:t>The erection of 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buildings </a:t>
            </a:r>
            <a:r>
              <a:rPr sz="2200" spc="-5" dirty="0">
                <a:solidFill>
                  <a:srgbClr val="404040"/>
                </a:solidFill>
                <a:latin typeface="Trebuchet MS"/>
                <a:cs typeface="Trebuchet MS"/>
              </a:rPr>
              <a:t>in the 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areas </a:t>
            </a:r>
            <a:r>
              <a:rPr sz="2200" spc="-5" dirty="0">
                <a:solidFill>
                  <a:srgbClr val="404040"/>
                </a:solidFill>
                <a:latin typeface="Trebuchet MS"/>
                <a:cs typeface="Trebuchet MS"/>
              </a:rPr>
              <a:t>of jurisdiction of</a:t>
            </a:r>
            <a:r>
              <a:rPr sz="22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Local</a:t>
            </a:r>
            <a:endParaRPr sz="2200" dirty="0">
              <a:latin typeface="Trebuchet MS"/>
              <a:cs typeface="Trebuchet MS"/>
            </a:endParaRPr>
          </a:p>
          <a:p>
            <a:pPr marL="355600">
              <a:lnSpc>
                <a:spcPts val="2375"/>
              </a:lnSpc>
            </a:pPr>
            <a:r>
              <a:rPr lang="en-US" sz="2200" spc="-10" dirty="0">
                <a:solidFill>
                  <a:srgbClr val="404040"/>
                </a:solidFill>
                <a:latin typeface="Trebuchet MS"/>
                <a:cs typeface="Trebuchet MS"/>
              </a:rPr>
              <a:t>A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uthorities.</a:t>
            </a:r>
            <a:endParaRPr sz="2200" dirty="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470"/>
              </a:spcBef>
              <a:buClr>
                <a:srgbClr val="90C225"/>
              </a:buClr>
              <a:buSzPct val="7954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404040"/>
                </a:solidFill>
                <a:latin typeface="Trebuchet MS"/>
                <a:cs typeface="Trebuchet MS"/>
              </a:rPr>
              <a:t>For the prescribing of 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building </a:t>
            </a:r>
            <a:r>
              <a:rPr sz="2200" spc="-5" dirty="0">
                <a:solidFill>
                  <a:srgbClr val="404040"/>
                </a:solidFill>
                <a:latin typeface="Trebuchet MS"/>
                <a:cs typeface="Trebuchet MS"/>
              </a:rPr>
              <a:t>standards 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and</a:t>
            </a:r>
            <a:r>
              <a:rPr lang="en-US" sz="2200" spc="-10" dirty="0">
                <a:solidFill>
                  <a:srgbClr val="404040"/>
                </a:solidFill>
                <a:latin typeface="Trebuchet MS"/>
                <a:cs typeface="Trebuchet MS"/>
              </a:rPr>
              <a:t>;</a:t>
            </a:r>
            <a:r>
              <a:rPr sz="22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404040"/>
                </a:solidFill>
                <a:latin typeface="Trebuchet MS"/>
                <a:cs typeface="Trebuchet MS"/>
              </a:rPr>
              <a:t>for</a:t>
            </a:r>
            <a:endParaRPr sz="2200" dirty="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90C225"/>
              </a:buClr>
              <a:buSzPct val="7954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404040"/>
                </a:solidFill>
                <a:latin typeface="Trebuchet MS"/>
                <a:cs typeface="Trebuchet MS"/>
              </a:rPr>
              <a:t>The matters connected there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404040"/>
                </a:solidFill>
                <a:latin typeface="Trebuchet MS"/>
                <a:cs typeface="Trebuchet MS"/>
              </a:rPr>
              <a:t>with.</a:t>
            </a:r>
            <a:endParaRPr sz="2200" dirty="0">
              <a:latin typeface="Trebuchet MS"/>
              <a:cs typeface="Trebuchet MS"/>
            </a:endParaRPr>
          </a:p>
          <a:p>
            <a:pPr marL="355600" marR="5080" indent="-342900">
              <a:lnSpc>
                <a:spcPct val="80000"/>
              </a:lnSpc>
              <a:spcBef>
                <a:spcPts val="994"/>
              </a:spcBef>
              <a:buClr>
                <a:srgbClr val="90C225"/>
              </a:buClr>
              <a:buSzPct val="7954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0000"/>
                </a:solidFill>
                <a:latin typeface="Trebuchet MS"/>
                <a:cs typeface="Trebuchet MS"/>
              </a:rPr>
              <a:t>SECTION 4 “ No </a:t>
            </a:r>
            <a:r>
              <a:rPr sz="2200" spc="-10" dirty="0">
                <a:solidFill>
                  <a:srgbClr val="FF0000"/>
                </a:solidFill>
                <a:latin typeface="Trebuchet MS"/>
                <a:cs typeface="Trebuchet MS"/>
              </a:rPr>
              <a:t>person </a:t>
            </a:r>
            <a:r>
              <a:rPr sz="2200" spc="-5" dirty="0">
                <a:solidFill>
                  <a:srgbClr val="FF0000"/>
                </a:solidFill>
                <a:latin typeface="Trebuchet MS"/>
                <a:cs typeface="Trebuchet MS"/>
              </a:rPr>
              <a:t>shall </a:t>
            </a:r>
            <a:r>
              <a:rPr sz="2200" spc="-10" dirty="0">
                <a:solidFill>
                  <a:srgbClr val="FF0000"/>
                </a:solidFill>
                <a:latin typeface="Trebuchet MS"/>
                <a:cs typeface="Trebuchet MS"/>
              </a:rPr>
              <a:t>without </a:t>
            </a:r>
            <a:r>
              <a:rPr sz="2200" spc="-5" dirty="0">
                <a:solidFill>
                  <a:srgbClr val="FF0000"/>
                </a:solidFill>
                <a:latin typeface="Trebuchet MS"/>
                <a:cs typeface="Trebuchet MS"/>
              </a:rPr>
              <a:t>the prior in writing </a:t>
            </a:r>
            <a:r>
              <a:rPr sz="2200" spc="-10" dirty="0">
                <a:solidFill>
                  <a:srgbClr val="FF0000"/>
                </a:solidFill>
                <a:latin typeface="Trebuchet MS"/>
                <a:cs typeface="Trebuchet MS"/>
              </a:rPr>
              <a:t>of the  Local </a:t>
            </a:r>
            <a:r>
              <a:rPr sz="2200" spc="-5" dirty="0">
                <a:solidFill>
                  <a:srgbClr val="FF0000"/>
                </a:solidFill>
                <a:latin typeface="Trebuchet MS"/>
                <a:cs typeface="Trebuchet MS"/>
              </a:rPr>
              <a:t>Authority in </a:t>
            </a:r>
            <a:r>
              <a:rPr sz="2200" spc="-10" dirty="0">
                <a:solidFill>
                  <a:srgbClr val="FF0000"/>
                </a:solidFill>
                <a:latin typeface="Trebuchet MS"/>
                <a:cs typeface="Trebuchet MS"/>
              </a:rPr>
              <a:t>question, </a:t>
            </a:r>
            <a:r>
              <a:rPr sz="2200" spc="-5" dirty="0">
                <a:solidFill>
                  <a:srgbClr val="FF0000"/>
                </a:solidFill>
                <a:latin typeface="Trebuchet MS"/>
                <a:cs typeface="Trebuchet MS"/>
              </a:rPr>
              <a:t>erect </a:t>
            </a:r>
            <a:r>
              <a:rPr sz="2200" spc="-10" dirty="0">
                <a:solidFill>
                  <a:srgbClr val="FF0000"/>
                </a:solidFill>
                <a:latin typeface="Trebuchet MS"/>
                <a:cs typeface="Trebuchet MS"/>
              </a:rPr>
              <a:t>any building </a:t>
            </a:r>
            <a:r>
              <a:rPr sz="2200" spc="-5" dirty="0">
                <a:solidFill>
                  <a:srgbClr val="FF0000"/>
                </a:solidFill>
                <a:latin typeface="Trebuchet MS"/>
                <a:cs typeface="Trebuchet MS"/>
              </a:rPr>
              <a:t>in respectof  </a:t>
            </a:r>
            <a:r>
              <a:rPr sz="2200" spc="-10" dirty="0">
                <a:solidFill>
                  <a:srgbClr val="FF0000"/>
                </a:solidFill>
                <a:latin typeface="Trebuchet MS"/>
                <a:cs typeface="Trebuchet MS"/>
              </a:rPr>
              <a:t>which plans and </a:t>
            </a:r>
            <a:r>
              <a:rPr sz="2200" spc="-5" dirty="0">
                <a:solidFill>
                  <a:srgbClr val="FF0000"/>
                </a:solidFill>
                <a:latin typeface="Trebuchet MS"/>
                <a:cs typeface="Trebuchet MS"/>
              </a:rPr>
              <a:t>specifications </a:t>
            </a:r>
            <a:r>
              <a:rPr sz="2200" spc="-10" dirty="0">
                <a:solidFill>
                  <a:srgbClr val="FF0000"/>
                </a:solidFill>
                <a:latin typeface="Trebuchet MS"/>
                <a:cs typeface="Trebuchet MS"/>
              </a:rPr>
              <a:t>are </a:t>
            </a:r>
            <a:r>
              <a:rPr sz="2200" spc="-5" dirty="0">
                <a:solidFill>
                  <a:srgbClr val="FF0000"/>
                </a:solidFill>
                <a:latin typeface="Trebuchet MS"/>
                <a:cs typeface="Trebuchet MS"/>
              </a:rPr>
              <a:t>to be </a:t>
            </a:r>
            <a:r>
              <a:rPr sz="2200" spc="-10" dirty="0">
                <a:solidFill>
                  <a:srgbClr val="FF0000"/>
                </a:solidFill>
                <a:latin typeface="Trebuchet MS"/>
                <a:cs typeface="Trebuchet MS"/>
              </a:rPr>
              <a:t>drawn and </a:t>
            </a:r>
            <a:r>
              <a:rPr sz="2200" spc="-5" dirty="0">
                <a:solidFill>
                  <a:srgbClr val="FF0000"/>
                </a:solidFill>
                <a:latin typeface="Trebuchet MS"/>
                <a:cs typeface="Trebuchet MS"/>
              </a:rPr>
              <a:t>submitted </a:t>
            </a:r>
            <a:r>
              <a:rPr sz="2200" spc="-10" dirty="0">
                <a:solidFill>
                  <a:srgbClr val="FF0000"/>
                </a:solidFill>
                <a:latin typeface="Trebuchet MS"/>
                <a:cs typeface="Trebuchet MS"/>
              </a:rPr>
              <a:t>in  </a:t>
            </a:r>
            <a:r>
              <a:rPr sz="2200" spc="-5" dirty="0">
                <a:solidFill>
                  <a:srgbClr val="FF0000"/>
                </a:solidFill>
                <a:latin typeface="Trebuchet MS"/>
                <a:cs typeface="Trebuchet MS"/>
              </a:rPr>
              <a:t>terms of </a:t>
            </a:r>
            <a:r>
              <a:rPr sz="2200" spc="-10" dirty="0">
                <a:solidFill>
                  <a:srgbClr val="FF0000"/>
                </a:solidFill>
                <a:latin typeface="Trebuchet MS"/>
                <a:cs typeface="Trebuchet MS"/>
              </a:rPr>
              <a:t>this </a:t>
            </a:r>
            <a:r>
              <a:rPr sz="2200" spc="-5" dirty="0">
                <a:solidFill>
                  <a:srgbClr val="FF0000"/>
                </a:solidFill>
                <a:latin typeface="Trebuchet MS"/>
                <a:cs typeface="Trebuchet MS"/>
              </a:rPr>
              <a:t>act”.</a:t>
            </a:r>
            <a:endParaRPr sz="2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615" y="788365"/>
            <a:ext cx="8209915" cy="109728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 marR="5080">
              <a:lnSpc>
                <a:spcPts val="4000"/>
              </a:lnSpc>
              <a:spcBef>
                <a:spcPts val="595"/>
              </a:spcBef>
            </a:pPr>
            <a:r>
              <a:rPr spc="-5" dirty="0"/>
              <a:t>2. Why property owners </a:t>
            </a:r>
            <a:r>
              <a:rPr lang="en-US" spc="-10" dirty="0">
                <a:solidFill>
                  <a:srgbClr val="FF0000"/>
                </a:solidFill>
              </a:rPr>
              <a:t>must</a:t>
            </a:r>
            <a:r>
              <a:rPr spc="-10" dirty="0"/>
              <a:t> </a:t>
            </a:r>
            <a:r>
              <a:rPr spc="-5" dirty="0"/>
              <a:t>to  submit </a:t>
            </a:r>
            <a:r>
              <a:rPr spc="-10" dirty="0"/>
              <a:t>plans </a:t>
            </a:r>
            <a:r>
              <a:rPr spc="-5" dirty="0"/>
              <a:t>to the </a:t>
            </a:r>
            <a:r>
              <a:rPr lang="en-ZA" spc="-5" dirty="0"/>
              <a:t>Municipality </a:t>
            </a:r>
            <a:r>
              <a:rPr spc="-5" dirty="0"/>
              <a:t>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615" y="1950212"/>
            <a:ext cx="8249284" cy="444673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354965" marR="146685" indent="-342900" algn="just">
              <a:lnSpc>
                <a:spcPct val="90000"/>
              </a:lnSpc>
              <a:spcBef>
                <a:spcPts val="415"/>
              </a:spcBef>
              <a:buClr>
                <a:srgbClr val="90C225"/>
              </a:buClr>
              <a:buSzPct val="78846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The requirement to obtain approval before building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is  </a:t>
            </a:r>
            <a:r>
              <a:rPr sz="2600" spc="5" dirty="0">
                <a:latin typeface="Arial"/>
                <a:cs typeface="Arial"/>
              </a:rPr>
              <a:t>not </a:t>
            </a:r>
            <a:r>
              <a:rPr sz="2600" dirty="0">
                <a:latin typeface="Arial"/>
                <a:cs typeface="Arial"/>
              </a:rPr>
              <a:t>just a local </a:t>
            </a:r>
            <a:r>
              <a:rPr lang="en-ZA" sz="2600" dirty="0">
                <a:latin typeface="Arial"/>
                <a:cs typeface="Arial"/>
              </a:rPr>
              <a:t>Municipality</a:t>
            </a:r>
            <a:r>
              <a:rPr sz="2600" dirty="0">
                <a:latin typeface="Arial"/>
                <a:cs typeface="Arial"/>
              </a:rPr>
              <a:t> requirement</a:t>
            </a:r>
            <a:endParaRPr lang="en-US" sz="2600" dirty="0">
              <a:latin typeface="Arial"/>
              <a:cs typeface="Arial"/>
            </a:endParaRPr>
          </a:p>
          <a:p>
            <a:pPr marL="354965" marR="146685" indent="-342900" algn="just">
              <a:lnSpc>
                <a:spcPct val="90000"/>
              </a:lnSpc>
              <a:spcBef>
                <a:spcPts val="415"/>
              </a:spcBef>
              <a:buClr>
                <a:srgbClr val="90C225"/>
              </a:buClr>
              <a:buSzPct val="78846"/>
              <a:buChar char="•"/>
              <a:tabLst>
                <a:tab pos="354965" algn="l"/>
                <a:tab pos="355600" algn="l"/>
              </a:tabLst>
            </a:pPr>
            <a:r>
              <a:rPr lang="en-US" sz="2600" dirty="0">
                <a:solidFill>
                  <a:srgbClr val="404040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equire</a:t>
            </a:r>
            <a:r>
              <a:rPr lang="en-US" sz="2600" dirty="0">
                <a:solidFill>
                  <a:srgbClr val="404040"/>
                </a:solidFill>
                <a:latin typeface="Arial"/>
                <a:cs typeface="Arial"/>
              </a:rPr>
              <a:t>d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 in terms of the National Building  Regulations </a:t>
            </a:r>
            <a:r>
              <a:rPr sz="2600" spc="5" dirty="0">
                <a:solidFill>
                  <a:srgbClr val="404040"/>
                </a:solidFill>
                <a:latin typeface="Arial"/>
                <a:cs typeface="Arial"/>
              </a:rPr>
              <a:t>and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Building Standard </a:t>
            </a:r>
            <a:r>
              <a:rPr sz="2600" spc="5" dirty="0">
                <a:solidFill>
                  <a:srgbClr val="404040"/>
                </a:solidFill>
                <a:latin typeface="Arial"/>
                <a:cs typeface="Arial"/>
              </a:rPr>
              <a:t>Act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and applies  throughout the country</a:t>
            </a:r>
            <a:endParaRPr sz="2600" dirty="0">
              <a:latin typeface="Arial"/>
              <a:cs typeface="Arial"/>
            </a:endParaRPr>
          </a:p>
          <a:p>
            <a:pPr marL="354965" marR="5080" indent="-342900" algn="just">
              <a:lnSpc>
                <a:spcPts val="2810"/>
              </a:lnSpc>
              <a:spcBef>
                <a:spcPts val="1035"/>
              </a:spcBef>
              <a:buClr>
                <a:srgbClr val="90C225"/>
              </a:buClr>
              <a:buSzPct val="78846"/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solidFill>
                  <a:srgbClr val="404040"/>
                </a:solidFill>
                <a:latin typeface="Arial"/>
                <a:cs typeface="Arial"/>
              </a:rPr>
              <a:t>Ensures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a </a:t>
            </a:r>
            <a:r>
              <a:rPr sz="2600" spc="5" dirty="0">
                <a:solidFill>
                  <a:srgbClr val="404040"/>
                </a:solidFill>
                <a:latin typeface="Arial"/>
                <a:cs typeface="Arial"/>
              </a:rPr>
              <a:t>safe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and healthy living environment for </a:t>
            </a:r>
            <a:r>
              <a:rPr sz="2600" spc="5" dirty="0">
                <a:solidFill>
                  <a:srgbClr val="404040"/>
                </a:solidFill>
                <a:latin typeface="Arial"/>
                <a:cs typeface="Arial"/>
              </a:rPr>
              <a:t>you  and your</a:t>
            </a:r>
            <a:r>
              <a:rPr sz="2600" spc="-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spc="-20" dirty="0">
                <a:solidFill>
                  <a:srgbClr val="404040"/>
                </a:solidFill>
                <a:latin typeface="Arial"/>
                <a:cs typeface="Arial"/>
              </a:rPr>
              <a:t>family</a:t>
            </a:r>
            <a:endParaRPr sz="2600" dirty="0">
              <a:latin typeface="Arial"/>
              <a:cs typeface="Arial"/>
            </a:endParaRPr>
          </a:p>
          <a:p>
            <a:pPr marL="355600" indent="-342900" algn="just">
              <a:lnSpc>
                <a:spcPct val="100000"/>
              </a:lnSpc>
              <a:spcBef>
                <a:spcPts val="655"/>
              </a:spcBef>
              <a:buClr>
                <a:srgbClr val="90C225"/>
              </a:buClr>
              <a:buSzPct val="78846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Is a prerequisite to obtaining a</a:t>
            </a:r>
            <a:r>
              <a:rPr sz="26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bond.</a:t>
            </a:r>
            <a:endParaRPr sz="2600" dirty="0">
              <a:latin typeface="Arial"/>
              <a:cs typeface="Arial"/>
            </a:endParaRPr>
          </a:p>
          <a:p>
            <a:pPr marL="354965" marR="147955" indent="-342900" algn="just">
              <a:lnSpc>
                <a:spcPts val="2810"/>
              </a:lnSpc>
              <a:spcBef>
                <a:spcPts val="1040"/>
              </a:spcBef>
              <a:buClr>
                <a:srgbClr val="90C225"/>
              </a:buClr>
              <a:buSzPct val="78846"/>
              <a:buChar char="•"/>
              <a:tabLst>
                <a:tab pos="354965" algn="l"/>
                <a:tab pos="355600" algn="l"/>
              </a:tabLst>
            </a:pPr>
            <a:r>
              <a:rPr lang="en-US" sz="2600" spc="5" dirty="0">
                <a:solidFill>
                  <a:srgbClr val="404040"/>
                </a:solidFill>
                <a:latin typeface="Arial"/>
                <a:cs typeface="Arial"/>
              </a:rPr>
              <a:t>It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is a</a:t>
            </a:r>
            <a:r>
              <a:rPr sz="2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legal requirement</a:t>
            </a:r>
            <a:r>
              <a:rPr sz="2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which means that</a:t>
            </a:r>
            <a:r>
              <a:rPr sz="2600" spc="-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building  without approval </a:t>
            </a:r>
            <a:r>
              <a:rPr sz="2600" spc="5" dirty="0">
                <a:solidFill>
                  <a:srgbClr val="404040"/>
                </a:solidFill>
                <a:latin typeface="Arial"/>
                <a:cs typeface="Arial"/>
              </a:rPr>
              <a:t>may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result in prosecution and  financial</a:t>
            </a:r>
            <a:r>
              <a:rPr sz="2600" spc="-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404040"/>
                </a:solidFill>
                <a:latin typeface="Arial"/>
                <a:cs typeface="Arial"/>
              </a:rPr>
              <a:t>hardship.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31807" y="0"/>
            <a:ext cx="3060192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0477" y="592912"/>
            <a:ext cx="6901180" cy="10166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indent="59055">
              <a:lnSpc>
                <a:spcPts val="2400"/>
              </a:lnSpc>
              <a:spcBef>
                <a:spcPts val="675"/>
              </a:spcBef>
            </a:pPr>
            <a:r>
              <a:rPr sz="2500" b="1" spc="-5" dirty="0">
                <a:latin typeface="Arial"/>
                <a:cs typeface="Arial"/>
              </a:rPr>
              <a:t>3. WHY IS IT </a:t>
            </a:r>
            <a:r>
              <a:rPr sz="2500" b="1" spc="-15" dirty="0">
                <a:latin typeface="Arial"/>
                <a:cs typeface="Arial"/>
              </a:rPr>
              <a:t>NECESSARY </a:t>
            </a:r>
            <a:r>
              <a:rPr sz="2500" b="1" spc="-30" dirty="0">
                <a:latin typeface="Arial"/>
                <a:cs typeface="Arial"/>
              </a:rPr>
              <a:t>TO </a:t>
            </a:r>
            <a:r>
              <a:rPr sz="2500" b="1" spc="-35" dirty="0">
                <a:latin typeface="Arial"/>
                <a:cs typeface="Arial"/>
              </a:rPr>
              <a:t>OBTAIN </a:t>
            </a:r>
            <a:r>
              <a:rPr sz="2500" b="1" spc="-15" dirty="0">
                <a:latin typeface="Arial"/>
                <a:cs typeface="Arial"/>
              </a:rPr>
              <a:t>TOWN  </a:t>
            </a:r>
            <a:r>
              <a:rPr sz="2500" b="1" spc="-5" dirty="0">
                <a:latin typeface="Arial"/>
                <a:cs typeface="Arial"/>
              </a:rPr>
              <a:t>PLANNING AUTHORITY PRIOR </a:t>
            </a:r>
            <a:r>
              <a:rPr sz="2500" b="1" spc="-30" dirty="0">
                <a:latin typeface="Arial"/>
                <a:cs typeface="Arial"/>
              </a:rPr>
              <a:t>TO </a:t>
            </a:r>
            <a:r>
              <a:rPr sz="2500" b="1" spc="-5" dirty="0">
                <a:latin typeface="Arial"/>
                <a:cs typeface="Arial"/>
              </a:rPr>
              <a:t>MAKING</a:t>
            </a:r>
            <a:r>
              <a:rPr sz="2500" b="1" spc="-180" dirty="0">
                <a:latin typeface="Arial"/>
                <a:cs typeface="Arial"/>
              </a:rPr>
              <a:t> </a:t>
            </a:r>
            <a:r>
              <a:rPr sz="2500" b="1" spc="-5" dirty="0">
                <a:latin typeface="Arial"/>
                <a:cs typeface="Arial"/>
              </a:rPr>
              <a:t>A</a:t>
            </a:r>
            <a:endParaRPr sz="2500">
              <a:latin typeface="Arial"/>
              <a:cs typeface="Arial"/>
            </a:endParaRPr>
          </a:p>
          <a:p>
            <a:pPr marL="1480185">
              <a:lnSpc>
                <a:spcPts val="2425"/>
              </a:lnSpc>
            </a:pPr>
            <a:r>
              <a:rPr sz="2500" b="1" spc="-5" dirty="0">
                <a:latin typeface="Arial"/>
                <a:cs typeface="Arial"/>
              </a:rPr>
              <a:t>BUILDING</a:t>
            </a:r>
            <a:r>
              <a:rPr sz="2500" b="1" spc="-70" dirty="0">
                <a:latin typeface="Arial"/>
                <a:cs typeface="Arial"/>
              </a:rPr>
              <a:t> </a:t>
            </a:r>
            <a:r>
              <a:rPr sz="2500" b="1" spc="-20" dirty="0">
                <a:latin typeface="Arial"/>
                <a:cs typeface="Arial"/>
              </a:rPr>
              <a:t>APPLICATION?</a:t>
            </a:r>
            <a:endParaRPr sz="25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310" y="1645157"/>
            <a:ext cx="7716520" cy="4068806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620"/>
              </a:spcBef>
              <a:tabLst>
                <a:tab pos="354965" algn="l"/>
              </a:tabLst>
            </a:pPr>
            <a:r>
              <a:rPr sz="1750" spc="1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1750" spc="10" dirty="0">
                <a:solidFill>
                  <a:srgbClr val="90C225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In order to access and approve a building application</a:t>
            </a:r>
            <a:r>
              <a:rPr lang="en-US" sz="2200" spc="-5" dirty="0">
                <a:solidFill>
                  <a:srgbClr val="404040"/>
                </a:solidFill>
                <a:latin typeface="Arial"/>
                <a:cs typeface="Arial"/>
              </a:rPr>
              <a:t>:</a:t>
            </a:r>
          </a:p>
          <a:p>
            <a:pPr marL="355600" marR="5080" indent="-342900">
              <a:lnSpc>
                <a:spcPct val="80000"/>
              </a:lnSpc>
              <a:spcBef>
                <a:spcPts val="620"/>
              </a:spcBef>
              <a:buFont typeface="Arial" pitchFamily="34" charset="0"/>
              <a:buChar char="•"/>
              <a:tabLst>
                <a:tab pos="354965" algn="l"/>
              </a:tabLst>
            </a:pP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it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is  necessary </a:t>
            </a: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to ensure that ALL Planning related controls  application to a site have been satisfied and that there is no  impediment that hampers the use to </a:t>
            </a:r>
            <a:r>
              <a:rPr sz="2200" spc="-10" dirty="0">
                <a:solidFill>
                  <a:srgbClr val="404040"/>
                </a:solidFill>
                <a:latin typeface="Arial"/>
                <a:cs typeface="Arial"/>
              </a:rPr>
              <a:t>effected </a:t>
            </a: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on the</a:t>
            </a:r>
            <a:r>
              <a:rPr sz="2200" spc="1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site.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1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lr>
                <a:srgbClr val="90C225"/>
              </a:buClr>
              <a:buSzPct val="79545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Zoning</a:t>
            </a:r>
            <a:endParaRPr sz="2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90C225"/>
              </a:buClr>
              <a:buSzPct val="79545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Development controls and land use</a:t>
            </a:r>
            <a:r>
              <a:rPr sz="2200" spc="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rights</a:t>
            </a:r>
            <a:endParaRPr sz="2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70"/>
              </a:spcBef>
              <a:buClr>
                <a:srgbClr val="90C225"/>
              </a:buClr>
              <a:buSzPct val="79545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Building lines, side and rear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spaces/</a:t>
            </a:r>
            <a:r>
              <a:rPr sz="2200" spc="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encroachments</a:t>
            </a:r>
            <a:endParaRPr sz="2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65"/>
              </a:spcBef>
              <a:buClr>
                <a:srgbClr val="90C225"/>
              </a:buClr>
              <a:buSzPct val="79545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Building foot print and</a:t>
            </a:r>
            <a:r>
              <a:rPr sz="2200" spc="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services</a:t>
            </a:r>
            <a:endParaRPr sz="2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84"/>
              </a:spcBef>
              <a:buClr>
                <a:srgbClr val="90C225"/>
              </a:buClr>
              <a:buSzPct val="79545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404040"/>
                </a:solidFill>
                <a:latin typeface="Arial"/>
                <a:cs typeface="Arial"/>
              </a:rPr>
              <a:t>Ownership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  <a:buClr>
                <a:srgbClr val="90C225"/>
              </a:buClr>
              <a:buSzPct val="79545"/>
              <a:tabLst>
                <a:tab pos="354965" algn="l"/>
                <a:tab pos="355600" algn="l"/>
              </a:tabLst>
            </a:pPr>
            <a:endParaRPr sz="2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11117" y="830961"/>
            <a:ext cx="27324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0000"/>
                </a:solidFill>
                <a:latin typeface="Arial"/>
                <a:cs typeface="Arial"/>
              </a:rPr>
              <a:t>4.</a:t>
            </a:r>
            <a:r>
              <a:rPr sz="4000" b="1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000" b="1" spc="-5" dirty="0">
                <a:solidFill>
                  <a:srgbClr val="000000"/>
                </a:solidFill>
                <a:latin typeface="Arial"/>
                <a:cs typeface="Arial"/>
              </a:rPr>
              <a:t>SPLUMA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310" y="1568958"/>
            <a:ext cx="7678420" cy="424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969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Arial"/>
                <a:cs typeface="Arial"/>
              </a:rPr>
              <a:t>Alignment of Development </a:t>
            </a:r>
            <a:r>
              <a:rPr sz="3600" spc="-5" dirty="0">
                <a:latin typeface="Arial"/>
                <a:cs typeface="Arial"/>
              </a:rPr>
              <a:t>with</a:t>
            </a:r>
            <a:r>
              <a:rPr sz="3600" spc="-1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  following</a:t>
            </a:r>
          </a:p>
          <a:p>
            <a:pPr marL="756285" indent="-744220">
              <a:lnSpc>
                <a:spcPct val="100000"/>
              </a:lnSpc>
              <a:spcBef>
                <a:spcPts val="994"/>
              </a:spcBef>
              <a:buClr>
                <a:srgbClr val="90C225"/>
              </a:buClr>
              <a:buSzPct val="79166"/>
              <a:buAutoNum type="arabicPeriod"/>
              <a:tabLst>
                <a:tab pos="756285" algn="l"/>
                <a:tab pos="756920" algn="l"/>
              </a:tabLst>
            </a:pPr>
            <a:r>
              <a:rPr sz="3600" spc="-5" dirty="0">
                <a:latin typeface="Arial"/>
                <a:cs typeface="Arial"/>
              </a:rPr>
              <a:t>Spatial </a:t>
            </a:r>
            <a:r>
              <a:rPr sz="3600" dirty="0">
                <a:latin typeface="Arial"/>
                <a:cs typeface="Arial"/>
              </a:rPr>
              <a:t>Development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Framework</a:t>
            </a:r>
          </a:p>
          <a:p>
            <a:pPr marL="756285" marR="561975" indent="-744220">
              <a:lnSpc>
                <a:spcPct val="100000"/>
              </a:lnSpc>
              <a:spcBef>
                <a:spcPts val="1010"/>
              </a:spcBef>
              <a:buClr>
                <a:srgbClr val="90C225"/>
              </a:buClr>
              <a:buSzPct val="79166"/>
              <a:buAutoNum type="arabicPeriod"/>
              <a:tabLst>
                <a:tab pos="756285" algn="l"/>
                <a:tab pos="756920" algn="l"/>
              </a:tabLst>
            </a:pPr>
            <a:r>
              <a:rPr sz="3600" spc="-5" dirty="0">
                <a:latin typeface="Arial"/>
                <a:cs typeface="Arial"/>
              </a:rPr>
              <a:t>Local Area Plans and</a:t>
            </a:r>
            <a:r>
              <a:rPr sz="3600" spc="-190" dirty="0">
                <a:latin typeface="Arial"/>
                <a:cs typeface="Arial"/>
              </a:rPr>
              <a:t> </a:t>
            </a:r>
            <a:r>
              <a:rPr sz="3600" spc="-5" dirty="0">
                <a:latin typeface="Arial"/>
                <a:cs typeface="Arial"/>
              </a:rPr>
              <a:t>Schemes  </a:t>
            </a:r>
            <a:r>
              <a:rPr sz="3600" dirty="0">
                <a:latin typeface="Arial"/>
                <a:cs typeface="Arial"/>
              </a:rPr>
              <a:t>(Nodal</a:t>
            </a:r>
            <a:r>
              <a:rPr sz="3600" spc="-220" dirty="0">
                <a:latin typeface="Arial"/>
                <a:cs typeface="Arial"/>
              </a:rPr>
              <a:t> </a:t>
            </a:r>
            <a:r>
              <a:rPr sz="3600" spc="-5" dirty="0">
                <a:latin typeface="Arial"/>
                <a:cs typeface="Arial"/>
              </a:rPr>
              <a:t>Areas)</a:t>
            </a:r>
            <a:endParaRPr sz="3600" dirty="0">
              <a:latin typeface="Arial"/>
              <a:cs typeface="Arial"/>
            </a:endParaRPr>
          </a:p>
          <a:p>
            <a:pPr marL="756285" marR="5080" indent="-744220">
              <a:lnSpc>
                <a:spcPct val="100000"/>
              </a:lnSpc>
              <a:spcBef>
                <a:spcPts val="994"/>
              </a:spcBef>
              <a:buClr>
                <a:srgbClr val="90C225"/>
              </a:buClr>
              <a:buSzPct val="79166"/>
              <a:buAutoNum type="arabicPeriod"/>
              <a:tabLst>
                <a:tab pos="756285" algn="l"/>
                <a:tab pos="756920" algn="l"/>
              </a:tabLst>
            </a:pPr>
            <a:r>
              <a:rPr sz="3600" dirty="0">
                <a:latin typeface="Arial"/>
                <a:cs typeface="Arial"/>
              </a:rPr>
              <a:t>Site development plans</a:t>
            </a:r>
            <a:r>
              <a:rPr sz="3600" spc="-1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(Services,  Land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Use)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615" y="752678"/>
            <a:ext cx="63239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5.Who can draw the</a:t>
            </a:r>
            <a:r>
              <a:rPr sz="4000" spc="25" dirty="0"/>
              <a:t> </a:t>
            </a:r>
            <a:r>
              <a:rPr sz="4000" spc="-5" dirty="0"/>
              <a:t>plans?.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56615" y="1365275"/>
            <a:ext cx="6754495" cy="4532651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2250" spc="-1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2250" spc="-10" dirty="0">
                <a:solidFill>
                  <a:srgbClr val="90C225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law requires that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only</a:t>
            </a:r>
            <a:r>
              <a:rPr sz="2800" spc="-3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persons</a:t>
            </a:r>
            <a:endParaRPr sz="28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10"/>
              </a:spcBef>
            </a:pP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registered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with the </a:t>
            </a:r>
            <a:r>
              <a:rPr sz="2800" b="1" spc="-5" dirty="0">
                <a:solidFill>
                  <a:srgbClr val="404040"/>
                </a:solidFill>
                <a:latin typeface="Arial"/>
                <a:cs typeface="Arial"/>
              </a:rPr>
              <a:t>South African</a:t>
            </a:r>
            <a:r>
              <a:rPr sz="2800" b="1" spc="-6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404040"/>
                </a:solidFill>
                <a:latin typeface="Arial"/>
                <a:cs typeface="Arial"/>
              </a:rPr>
              <a:t>Council  for the Architectural Profession  (SACAP)</a:t>
            </a:r>
            <a:r>
              <a:rPr sz="2800" b="1" spc="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may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draw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and submit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building</a:t>
            </a:r>
            <a:r>
              <a:rPr sz="2800" spc="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plans.</a:t>
            </a:r>
            <a:endParaRPr sz="2800" dirty="0">
              <a:latin typeface="Arial"/>
              <a:cs typeface="Arial"/>
            </a:endParaRPr>
          </a:p>
          <a:p>
            <a:pPr marL="354965" marR="1062355" indent="-342900">
              <a:lnSpc>
                <a:spcPct val="100000"/>
              </a:lnSpc>
              <a:spcBef>
                <a:spcPts val="994"/>
              </a:spcBef>
            </a:pPr>
            <a:r>
              <a:rPr sz="2250" spc="-10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sz="2250" spc="-10" dirty="0">
                <a:solidFill>
                  <a:srgbClr val="90C225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404040"/>
                </a:solidFill>
                <a:latin typeface="Arial"/>
                <a:cs typeface="Arial"/>
              </a:rPr>
              <a:t>En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sure that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the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person  drawing </a:t>
            </a:r>
            <a:r>
              <a:rPr sz="2800" spc="-5" dirty="0">
                <a:solidFill>
                  <a:srgbClr val="404040"/>
                </a:solidFill>
                <a:latin typeface="Arial"/>
                <a:cs typeface="Arial"/>
              </a:rPr>
              <a:t>your plans is </a:t>
            </a: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suitably  registered</a:t>
            </a:r>
            <a:endParaRPr lang="en-US" sz="280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469265" marR="1062355" indent="-457200">
              <a:lnSpc>
                <a:spcPct val="100000"/>
              </a:lnSpc>
              <a:spcBef>
                <a:spcPts val="994"/>
              </a:spcBef>
              <a:buFont typeface="Wingdings" pitchFamily="2" charset="2"/>
              <a:buChar char="Ø"/>
            </a:pPr>
            <a:r>
              <a:rPr lang="en-US" sz="2800" dirty="0">
                <a:latin typeface="Arial"/>
                <a:cs typeface="Arial"/>
              </a:rPr>
              <a:t>Failure to that the plan will not be considered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34656" y="0"/>
            <a:ext cx="4657343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630682"/>
            <a:ext cx="4625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0000"/>
                </a:solidFill>
              </a:rPr>
              <a:t>6. </a:t>
            </a:r>
            <a:r>
              <a:rPr sz="3600" spc="-5" dirty="0">
                <a:solidFill>
                  <a:srgbClr val="000000"/>
                </a:solidFill>
              </a:rPr>
              <a:t>What need</a:t>
            </a:r>
            <a:r>
              <a:rPr sz="3600" spc="-30" dirty="0">
                <a:solidFill>
                  <a:srgbClr val="000000"/>
                </a:solidFill>
              </a:rPr>
              <a:t> </a:t>
            </a:r>
            <a:r>
              <a:rPr sz="3600" spc="-5" dirty="0">
                <a:solidFill>
                  <a:srgbClr val="000000"/>
                </a:solidFill>
              </a:rPr>
              <a:t>approval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56310" y="1732914"/>
            <a:ext cx="8335645" cy="3074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75260" indent="-342900">
              <a:lnSpc>
                <a:spcPct val="100000"/>
              </a:lnSpc>
              <a:spcBef>
                <a:spcPts val="95"/>
              </a:spcBef>
              <a:buFont typeface="Arial" pitchFamily="34" charset="0"/>
              <a:buChar char="•"/>
            </a:pPr>
            <a:r>
              <a:rPr sz="2500" spc="-5" dirty="0">
                <a:latin typeface="Arial"/>
                <a:cs typeface="Arial"/>
              </a:rPr>
              <a:t>Any building </a:t>
            </a:r>
            <a:r>
              <a:rPr lang="en-US" sz="2500" spc="-5" dirty="0">
                <a:latin typeface="Arial"/>
                <a:cs typeface="Arial"/>
              </a:rPr>
              <a:t>to be erected </a:t>
            </a:r>
            <a:r>
              <a:rPr sz="2500" spc="-5" dirty="0">
                <a:latin typeface="Arial"/>
                <a:cs typeface="Arial"/>
              </a:rPr>
              <a:t>on your property  requires a plan be submitted for approval. </a:t>
            </a:r>
            <a:endParaRPr lang="en-US" sz="2500" spc="-5" dirty="0">
              <a:latin typeface="Arial"/>
              <a:cs typeface="Arial"/>
            </a:endParaRPr>
          </a:p>
          <a:p>
            <a:pPr marL="355600" marR="175260" indent="-342900">
              <a:lnSpc>
                <a:spcPct val="100000"/>
              </a:lnSpc>
              <a:spcBef>
                <a:spcPts val="95"/>
              </a:spcBef>
              <a:buFont typeface="Arial" pitchFamily="34" charset="0"/>
              <a:buChar char="•"/>
            </a:pPr>
            <a:r>
              <a:rPr sz="2500" spc="-5" dirty="0">
                <a:latin typeface="Arial"/>
                <a:cs typeface="Arial"/>
              </a:rPr>
              <a:t>This  include new building, alteration or additions to buildings,  boundary walls, swimming pools, garages, </a:t>
            </a:r>
            <a:r>
              <a:rPr sz="2500" spc="-15" dirty="0">
                <a:latin typeface="Arial"/>
                <a:cs typeface="Arial"/>
              </a:rPr>
              <a:t>Wendy </a:t>
            </a:r>
            <a:r>
              <a:rPr sz="2500" spc="-5" dirty="0">
                <a:latin typeface="Arial"/>
                <a:cs typeface="Arial"/>
              </a:rPr>
              <a:t>houses  and tools sheds to </a:t>
            </a:r>
            <a:r>
              <a:rPr lang="en-US" sz="2500" spc="-5" dirty="0">
                <a:latin typeface="Arial"/>
                <a:cs typeface="Arial"/>
              </a:rPr>
              <a:t>mention </a:t>
            </a:r>
            <a:r>
              <a:rPr sz="2500" spc="-35" dirty="0">
                <a:latin typeface="Arial"/>
                <a:cs typeface="Arial"/>
              </a:rPr>
              <a:t>few.</a:t>
            </a:r>
            <a:endParaRPr sz="250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buFont typeface="Arial" pitchFamily="34" charset="0"/>
              <a:buChar char="•"/>
            </a:pPr>
            <a:r>
              <a:rPr lang="en-US" sz="2500" spc="-80" dirty="0">
                <a:latin typeface="Arial"/>
                <a:cs typeface="Arial"/>
              </a:rPr>
              <a:t>Plans are also </a:t>
            </a:r>
            <a:r>
              <a:rPr sz="2500" spc="-5" dirty="0">
                <a:latin typeface="Arial"/>
                <a:cs typeface="Arial"/>
              </a:rPr>
              <a:t>required where the use of  a property is</a:t>
            </a:r>
            <a:r>
              <a:rPr lang="en-US" sz="2500" spc="-5" dirty="0">
                <a:latin typeface="Arial"/>
                <a:cs typeface="Arial"/>
              </a:rPr>
              <a:t> to be</a:t>
            </a:r>
            <a:r>
              <a:rPr sz="2500" spc="-5" dirty="0">
                <a:latin typeface="Arial"/>
                <a:cs typeface="Arial"/>
              </a:rPr>
              <a:t> changed (</a:t>
            </a:r>
            <a:r>
              <a:rPr lang="en-US" sz="2500" spc="-5" dirty="0">
                <a:latin typeface="Arial"/>
                <a:cs typeface="Arial"/>
              </a:rPr>
              <a:t>rez</a:t>
            </a:r>
            <a:r>
              <a:rPr sz="2500" spc="-5" dirty="0">
                <a:latin typeface="Arial"/>
                <a:cs typeface="Arial"/>
              </a:rPr>
              <a:t>oning). For example, if you want to  run a crèche or business from your</a:t>
            </a:r>
            <a:r>
              <a:rPr sz="2500" spc="60" dirty="0">
                <a:latin typeface="Arial"/>
                <a:cs typeface="Arial"/>
              </a:rPr>
              <a:t> </a:t>
            </a:r>
            <a:r>
              <a:rPr sz="2500" spc="-5" dirty="0">
                <a:latin typeface="Arial"/>
                <a:cs typeface="Arial"/>
              </a:rPr>
              <a:t>house.</a:t>
            </a:r>
            <a:endParaRPr sz="2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9C93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834</TotalTime>
  <Words>1160</Words>
  <Application>Microsoft Office PowerPoint</Application>
  <PresentationFormat>Widescreen</PresentationFormat>
  <Paragraphs>112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Times New Roman</vt:lpstr>
      <vt:lpstr>Trebuchet MS</vt:lpstr>
      <vt:lpstr>Wingdings</vt:lpstr>
      <vt:lpstr>Wingdings 3</vt:lpstr>
      <vt:lpstr>Office Theme</vt:lpstr>
      <vt:lpstr>PowerPoint Presentation</vt:lpstr>
      <vt:lpstr> LEGISLATIVE MANDATE OF BUILDING UNIT </vt:lpstr>
      <vt:lpstr>PowerPoint Presentation</vt:lpstr>
      <vt:lpstr>1. LEGISLATIVE MANDATE: (NATIONAL  BUILDING REGULATION STANDARD - ACT  103 of 1977)</vt:lpstr>
      <vt:lpstr>2. Why property owners must to  submit plans to the Municipality .</vt:lpstr>
      <vt:lpstr>3. WHY IS IT NECESSARY TO OBTAIN TOWN  PLANNING AUTHORITY PRIOR TO MAKING A BUILDING APPLICATION?</vt:lpstr>
      <vt:lpstr>4. SPLUMA</vt:lpstr>
      <vt:lpstr>5.Who can draw the plans?.</vt:lpstr>
      <vt:lpstr>6. What need approval</vt:lpstr>
      <vt:lpstr>7. Before submitting a plan (what needs  to be done)</vt:lpstr>
      <vt:lpstr>8. What accompanies the building plan?</vt:lpstr>
      <vt:lpstr>9. What happened after submitting a  plan?</vt:lpstr>
      <vt:lpstr>10. How long will it take to process my</vt:lpstr>
      <vt:lpstr>PowerPoint Presentation</vt:lpstr>
      <vt:lpstr>11. How many copies of  building plans need to be  submitted?</vt:lpstr>
      <vt:lpstr>12. How long will it take for a plan to  lapse.</vt:lpstr>
      <vt:lpstr>13. Decision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TOWN PLANNING AND DEVELOPMENT  BUILDING SECTION</dc:title>
  <dc:creator>Phindile Ngema</dc:creator>
  <cp:lastModifiedBy>Thuli Ndaba</cp:lastModifiedBy>
  <cp:revision>19</cp:revision>
  <dcterms:created xsi:type="dcterms:W3CDTF">2019-08-14T09:36:05Z</dcterms:created>
  <dcterms:modified xsi:type="dcterms:W3CDTF">2019-09-10T09:04:41Z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2017-05-17T00:00:00Z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2019-08-14T00:00:00Z</vt:filetime>
  </property>
</Properties>
</file>